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3" r:id="rId2"/>
    <p:sldId id="258" r:id="rId3"/>
    <p:sldId id="259" r:id="rId4"/>
    <p:sldId id="260" r:id="rId5"/>
    <p:sldId id="264"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5A"/>
    <a:srgbClr val="C5C5C3"/>
    <a:srgbClr val="C8C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3"/>
    <p:restoredTop sz="91033"/>
  </p:normalViewPr>
  <p:slideViewPr>
    <p:cSldViewPr snapToGrid="0" snapToObjects="1">
      <p:cViewPr>
        <p:scale>
          <a:sx n="80" d="100"/>
          <a:sy n="80" d="100"/>
        </p:scale>
        <p:origin x="144"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C9821-9A40-304E-963B-2A484106C1CD}" type="datetimeFigureOut">
              <a:rPr lang="en-US"/>
              <a:t>1/23/20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E4623-D80B-BA42-9587-53F3E3A9D5C1}" type="slidenum">
              <a:rPr lang="en-US"/>
              <a:t>‹#›</a:t>
            </a:fld>
            <a:endParaRPr lang="en-US" dirty="0"/>
          </a:p>
        </p:txBody>
      </p:sp>
    </p:spTree>
    <p:extLst>
      <p:ext uri="{BB962C8B-B14F-4D97-AF65-F5344CB8AC3E}">
        <p14:creationId xmlns:p14="http://schemas.microsoft.com/office/powerpoint/2010/main" val="212588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Suggest an improvement to prevent users from needing to retain information in working memory for 30+ seconds.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prstClr val="black"/>
                </a:solidFill>
                <a:latin typeface="+mn-lt"/>
              </a:rPr>
              <a:t>Suggest an improvement  to prevent important information from being displaced by subsequent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Bottlenecks 7-10.</a:t>
            </a:r>
          </a:p>
          <a:p>
            <a:endParaRPr lang="en-US" dirty="0"/>
          </a:p>
        </p:txBody>
      </p:sp>
      <p:sp>
        <p:nvSpPr>
          <p:cNvPr id="4" name="Slide Number Placeholder 3"/>
          <p:cNvSpPr>
            <a:spLocks noGrp="1"/>
          </p:cNvSpPr>
          <p:nvPr>
            <p:ph type="sldNum" sz="quarter" idx="5"/>
          </p:nvPr>
        </p:nvSpPr>
        <p:spPr/>
        <p:txBody>
          <a:bodyPr/>
          <a:lstStyle/>
          <a:p>
            <a:fld id="{9BBE4623-D80B-BA42-9587-53F3E3A9D5C1}" type="slidenum">
              <a:rPr lang="en-US"/>
              <a:t>2</a:t>
            </a:fld>
            <a:endParaRPr lang="en-US" dirty="0"/>
          </a:p>
        </p:txBody>
      </p:sp>
    </p:spTree>
    <p:extLst>
      <p:ext uri="{BB962C8B-B14F-4D97-AF65-F5344CB8AC3E}">
        <p14:creationId xmlns:p14="http://schemas.microsoft.com/office/powerpoint/2010/main" val="154259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Suggest an improvement to prevent users from needing to retain information in working memory for 30+ seconds.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prstClr val="black"/>
                </a:solidFill>
                <a:latin typeface="+mn-lt"/>
              </a:rPr>
              <a:t>Suggest an improvement  to prevent important information from being displaced by subsequent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Bottlenecks 7-10.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7BCFB1-AF3E-9746-967E-7F5F926BC3CB}"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13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BE4623-D80B-BA42-9587-53F3E3A9D5C1}" type="slidenum">
              <a:rPr lang="en-US"/>
              <a:t>5</a:t>
            </a:fld>
            <a:endParaRPr lang="en-US" dirty="0"/>
          </a:p>
        </p:txBody>
      </p:sp>
    </p:spTree>
    <p:extLst>
      <p:ext uri="{BB962C8B-B14F-4D97-AF65-F5344CB8AC3E}">
        <p14:creationId xmlns:p14="http://schemas.microsoft.com/office/powerpoint/2010/main" val="310218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F099-CCB2-464F-B347-4217BA07DE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806FE-CBB6-DE45-8343-95C7DEEBC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883F39-B6B1-D74F-A9E1-A767CC9D4FC9}"/>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5" name="Footer Placeholder 4">
            <a:extLst>
              <a:ext uri="{FF2B5EF4-FFF2-40B4-BE49-F238E27FC236}">
                <a16:creationId xmlns:a16="http://schemas.microsoft.com/office/drawing/2014/main" id="{E324AE71-3D44-574F-B085-C8BE32A088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F17976-BCEB-A640-8337-004E8CA93962}"/>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225191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D3F8-EA2F-4E4A-B9FE-5BA304A3D0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8FAAF0-859D-4B4B-94D1-B959E97F8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01B4F-E260-314A-A973-DB82F491129F}"/>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5" name="Footer Placeholder 4">
            <a:extLst>
              <a:ext uri="{FF2B5EF4-FFF2-40B4-BE49-F238E27FC236}">
                <a16:creationId xmlns:a16="http://schemas.microsoft.com/office/drawing/2014/main" id="{E681F8BD-E287-264E-BB0F-DC8ECD4498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D63A28-5785-7C4F-83C3-E5B377B03E7D}"/>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27665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2304B-11F4-AC43-B6CB-3479A9E1E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080C39-24E5-2F46-AA07-C939D2C4F8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19EBA-7E9B-DF4E-B9D6-448B7540D104}"/>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5" name="Footer Placeholder 4">
            <a:extLst>
              <a:ext uri="{FF2B5EF4-FFF2-40B4-BE49-F238E27FC236}">
                <a16:creationId xmlns:a16="http://schemas.microsoft.com/office/drawing/2014/main" id="{7EB88895-B1AA-F543-ADC8-6BD16DFB4C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24EE84-2C06-BF49-9CC4-6F4149842CE7}"/>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56317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538C-8D25-D547-B9B3-9850B4723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81CD0-B091-3E4F-B247-67087EDFCA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CD6E2-492F-D540-A336-86FD4BF95009}"/>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5" name="Footer Placeholder 4">
            <a:extLst>
              <a:ext uri="{FF2B5EF4-FFF2-40B4-BE49-F238E27FC236}">
                <a16:creationId xmlns:a16="http://schemas.microsoft.com/office/drawing/2014/main" id="{D07010EB-CEE7-6F4F-A0B6-6A6E506874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AE1867-CF3E-8044-9B82-7095F58D4392}"/>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106946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DB65-219F-FE4E-9A29-A7AC08061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9FC930-38D7-7D44-8AC3-73667B59EB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6020B-76BF-9446-BAE0-6A0671B1E65E}"/>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5" name="Footer Placeholder 4">
            <a:extLst>
              <a:ext uri="{FF2B5EF4-FFF2-40B4-BE49-F238E27FC236}">
                <a16:creationId xmlns:a16="http://schemas.microsoft.com/office/drawing/2014/main" id="{B6915BC1-5931-CC4F-8F5C-16327DE25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6989AC-47A4-8E43-95C5-13EEB8D62E28}"/>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407184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C1DF-8A1A-D24A-A367-276C0820E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395A-60ED-9A43-8CBB-1C271B7E45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BEE19-A7AC-664E-A3B5-82235A7CE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D677-AAE9-EF4E-8F68-EFAC825933F7}"/>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6" name="Footer Placeholder 5">
            <a:extLst>
              <a:ext uri="{FF2B5EF4-FFF2-40B4-BE49-F238E27FC236}">
                <a16:creationId xmlns:a16="http://schemas.microsoft.com/office/drawing/2014/main" id="{862BD0AD-56F0-784E-BB8E-BEFCAE3FA6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9F0509-02E6-1447-9AF5-3ED6CFACABFC}"/>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3098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7440-ADBC-1140-8E0C-F9AA0850CC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D1269-244A-3047-BC03-BEB8EAB972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E4DC9-0445-F046-A537-F7142804E2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98893-60E0-5543-B991-58D28E70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FE3216-24C6-E04A-96FB-6FE8ED173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52BCF-7C81-494A-A685-E4FD13533428}"/>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8" name="Footer Placeholder 7">
            <a:extLst>
              <a:ext uri="{FF2B5EF4-FFF2-40B4-BE49-F238E27FC236}">
                <a16:creationId xmlns:a16="http://schemas.microsoft.com/office/drawing/2014/main" id="{46BF7B8C-CA2F-AF42-844C-74949D83DB4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44E9E3-D9DA-DA4A-916F-4254C33CD8E8}"/>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279897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D56A-0582-4543-BA80-6FB16B8A91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CE1750-26C1-2B47-BFC0-7B968AC4FF5F}"/>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4" name="Footer Placeholder 3">
            <a:extLst>
              <a:ext uri="{FF2B5EF4-FFF2-40B4-BE49-F238E27FC236}">
                <a16:creationId xmlns:a16="http://schemas.microsoft.com/office/drawing/2014/main" id="{E39A37D5-A650-9C46-AE59-BDAC5B438F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3B0BFC-0437-1F40-984B-8E2CA44981E0}"/>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212175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2B87F-24CD-9B42-B253-48EB413090BE}"/>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3" name="Footer Placeholder 2">
            <a:extLst>
              <a:ext uri="{FF2B5EF4-FFF2-40B4-BE49-F238E27FC236}">
                <a16:creationId xmlns:a16="http://schemas.microsoft.com/office/drawing/2014/main" id="{B2EC1F98-54C0-984F-9A9D-D12F517388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1BB6B3-CCF6-E247-94A8-3BB6BA815EF0}"/>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158399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A010-5467-F940-8727-46158D1FA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7C3B27-B9D4-4943-B167-50E35DF94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58438-0975-BE4B-BDDD-2EA5F7EBC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1DFC2-AA22-F84E-B716-FD905297585C}"/>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6" name="Footer Placeholder 5">
            <a:extLst>
              <a:ext uri="{FF2B5EF4-FFF2-40B4-BE49-F238E27FC236}">
                <a16:creationId xmlns:a16="http://schemas.microsoft.com/office/drawing/2014/main" id="{0470901F-0877-4048-93D4-AB80783C48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33B75F-DF63-494F-AD98-CA3980A7F62B}"/>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7579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EA80-5625-874F-9159-0C7C0CAFD9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8EA28-B31D-FD41-82E1-D2C1587A5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ED3033-D025-6444-94F4-3AB270CA1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546A8-7F28-E542-83F8-3A34BED8FAF7}"/>
              </a:ext>
            </a:extLst>
          </p:cNvPr>
          <p:cNvSpPr>
            <a:spLocks noGrp="1"/>
          </p:cNvSpPr>
          <p:nvPr>
            <p:ph type="dt" sz="half" idx="10"/>
          </p:nvPr>
        </p:nvSpPr>
        <p:spPr/>
        <p:txBody>
          <a:bodyPr/>
          <a:lstStyle/>
          <a:p>
            <a:fld id="{3D4E688E-45F4-6D49-B6BC-531F5A1093C4}" type="datetimeFigureOut">
              <a:rPr lang="en-US"/>
              <a:t>1/21/20</a:t>
            </a:fld>
            <a:endParaRPr lang="en-US" dirty="0"/>
          </a:p>
        </p:txBody>
      </p:sp>
      <p:sp>
        <p:nvSpPr>
          <p:cNvPr id="6" name="Footer Placeholder 5">
            <a:extLst>
              <a:ext uri="{FF2B5EF4-FFF2-40B4-BE49-F238E27FC236}">
                <a16:creationId xmlns:a16="http://schemas.microsoft.com/office/drawing/2014/main" id="{4E8F1B65-369C-3740-996C-093CB79C21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FFB8C7-1CE7-2744-BB0F-CEE212F9FBD8}"/>
              </a:ext>
            </a:extLst>
          </p:cNvPr>
          <p:cNvSpPr>
            <a:spLocks noGrp="1"/>
          </p:cNvSpPr>
          <p:nvPr>
            <p:ph type="sldNum" sz="quarter" idx="12"/>
          </p:nvPr>
        </p:nvSpPr>
        <p:spPr/>
        <p:txBody>
          <a:bodyPr/>
          <a:lstStyle/>
          <a:p>
            <a:fld id="{B607F3FE-B213-2F49-8F19-9902C815B122}" type="slidenum">
              <a:rPr/>
              <a:t>‹#›</a:t>
            </a:fld>
            <a:endParaRPr lang="en-US" dirty="0"/>
          </a:p>
        </p:txBody>
      </p:sp>
    </p:spTree>
    <p:extLst>
      <p:ext uri="{BB962C8B-B14F-4D97-AF65-F5344CB8AC3E}">
        <p14:creationId xmlns:p14="http://schemas.microsoft.com/office/powerpoint/2010/main" val="195424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C39AD-00C9-0941-995C-1EF72C5F3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0CE435-D305-4A4A-8BFF-EC80E2EE0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47261-8DAE-D342-90BF-F792BB013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E688E-45F4-6D49-B6BC-531F5A1093C4}" type="datetimeFigureOut">
              <a:rPr lang="en-US"/>
              <a:t>1/21/20</a:t>
            </a:fld>
            <a:endParaRPr lang="en-US" dirty="0"/>
          </a:p>
        </p:txBody>
      </p:sp>
      <p:sp>
        <p:nvSpPr>
          <p:cNvPr id="5" name="Footer Placeholder 4">
            <a:extLst>
              <a:ext uri="{FF2B5EF4-FFF2-40B4-BE49-F238E27FC236}">
                <a16:creationId xmlns:a16="http://schemas.microsoft.com/office/drawing/2014/main" id="{5E1263FC-A0E1-6E4B-9F12-7D5CD604B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EA8351-8CD1-9B4E-81CF-85B740B87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7F3FE-B213-2F49-8F19-9902C815B122}" type="slidenum">
              <a:rPr/>
              <a:t>‹#›</a:t>
            </a:fld>
            <a:endParaRPr lang="en-US" dirty="0"/>
          </a:p>
        </p:txBody>
      </p:sp>
    </p:spTree>
    <p:extLst>
      <p:ext uri="{BB962C8B-B14F-4D97-AF65-F5344CB8AC3E}">
        <p14:creationId xmlns:p14="http://schemas.microsoft.com/office/powerpoint/2010/main" val="231189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uzzfeed.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hyperlink" Target="https://www.buzzfeednew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www.clker.com/clipart-249715.html"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10.jpg"/><Relationship Id="rId11" Type="http://schemas.openxmlformats.org/officeDocument/2006/relationships/image" Target="../media/image2.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hyperlink" Target="https://www.geocaching.com/geocache/GC4VTGZ_which-way-do-i-go" TargetMode="External"/><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researchgate.net/publication/49847308_Fatigue_In_Teenagers_on_the_interNET_-_The_FITNET_Trial_A_randomized_clinical_trial_of_web-based_cognitive_behavioural_therapy_for_adolescents_with_chronic_fatigue_syndrome_Study_protocol_ISRCTN598786" TargetMode="External"/><Relationship Id="rId5" Type="http://schemas.openxmlformats.org/officeDocument/2006/relationships/image" Target="../media/image16.png"/><Relationship Id="rId10" Type="http://schemas.openxmlformats.org/officeDocument/2006/relationships/hyperlink" Target="http://www.youtube.com/watch?v=hPjPPuA0ERg" TargetMode="External"/><Relationship Id="rId4" Type="http://schemas.openxmlformats.org/officeDocument/2006/relationships/hyperlink" Target="http://www.prima.co.uk/family/kids/news/a37423/crocheted-octopuses-help-premature-babies/" TargetMode="External"/><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stickpng.com/img/icons-logos-emojis/tech-companies/buzzfeed-logo" TargetMode="External"/><Relationship Id="rId7" Type="http://schemas.openxmlformats.org/officeDocument/2006/relationships/image" Target="../media/image22.jp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hyperlink" Target="http://adambraun.com/science-behind-buzzfeed-upworthy/" TargetMode="External"/><Relationship Id="rId10" Type="http://schemas.openxmlformats.org/officeDocument/2006/relationships/image" Target="../media/image24.jpg"/><Relationship Id="rId4" Type="http://schemas.openxmlformats.org/officeDocument/2006/relationships/image" Target="../media/image20.png"/><Relationship Id="rId9" Type="http://schemas.openxmlformats.org/officeDocument/2006/relationships/hyperlink" Target="https://www.transparentpng.com/cats/gold-medal-3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4D1A-6F55-D349-BA26-9BCC131C6047}"/>
              </a:ext>
            </a:extLst>
          </p:cNvPr>
          <p:cNvSpPr>
            <a:spLocks noGrp="1"/>
          </p:cNvSpPr>
          <p:nvPr>
            <p:ph type="ctrTitle"/>
          </p:nvPr>
        </p:nvSpPr>
        <p:spPr>
          <a:xfrm>
            <a:off x="0" y="403779"/>
            <a:ext cx="12192000" cy="1068529"/>
          </a:xfrm>
        </p:spPr>
        <p:txBody>
          <a:bodyPr>
            <a:normAutofit/>
          </a:bodyPr>
          <a:lstStyle/>
          <a:p>
            <a:r>
              <a:rPr lang="en-US" sz="4400" dirty="0"/>
              <a:t>Perception/ Memory Applied Analysis</a:t>
            </a:r>
            <a:br>
              <a:rPr lang="en-US" sz="4400" dirty="0"/>
            </a:br>
            <a:r>
              <a:rPr lang="en-US" sz="2200" dirty="0"/>
              <a:t>Assignment #2</a:t>
            </a:r>
          </a:p>
        </p:txBody>
      </p:sp>
      <p:sp>
        <p:nvSpPr>
          <p:cNvPr id="3" name="Subtitle 2">
            <a:extLst>
              <a:ext uri="{FF2B5EF4-FFF2-40B4-BE49-F238E27FC236}">
                <a16:creationId xmlns:a16="http://schemas.microsoft.com/office/drawing/2014/main" id="{36808F84-6750-6D46-A187-25A0292B38C5}"/>
              </a:ext>
            </a:extLst>
          </p:cNvPr>
          <p:cNvSpPr>
            <a:spLocks noGrp="1"/>
          </p:cNvSpPr>
          <p:nvPr>
            <p:ph type="subTitle" idx="1"/>
          </p:nvPr>
        </p:nvSpPr>
        <p:spPr>
          <a:xfrm>
            <a:off x="9232900" y="5930900"/>
            <a:ext cx="2959100" cy="927100"/>
          </a:xfrm>
        </p:spPr>
        <p:txBody>
          <a:bodyPr>
            <a:normAutofit/>
          </a:bodyPr>
          <a:lstStyle/>
          <a:p>
            <a:pPr algn="r"/>
            <a:r>
              <a:rPr lang="en-US" sz="1400" dirty="0"/>
              <a:t>Alyssa Hagen </a:t>
            </a:r>
          </a:p>
          <a:p>
            <a:pPr algn="r"/>
            <a:r>
              <a:rPr lang="en-US" sz="1400" dirty="0"/>
              <a:t>January 25, 2020</a:t>
            </a:r>
          </a:p>
          <a:p>
            <a:pPr algn="r"/>
            <a:r>
              <a:rPr lang="en-US" sz="1400" dirty="0"/>
              <a:t>CommLead 517: The Psychology of UX</a:t>
            </a:r>
          </a:p>
          <a:p>
            <a:pPr algn="r"/>
            <a:endParaRPr lang="en-US" sz="1400" dirty="0"/>
          </a:p>
        </p:txBody>
      </p:sp>
      <p:pic>
        <p:nvPicPr>
          <p:cNvPr id="5" name="Picture 4" descr="A screenshot of a social media post&#10;&#10;Description automatically generated">
            <a:extLst>
              <a:ext uri="{FF2B5EF4-FFF2-40B4-BE49-F238E27FC236}">
                <a16:creationId xmlns:a16="http://schemas.microsoft.com/office/drawing/2014/main" id="{F5142B9C-4A08-9142-A88A-093666C5611D}"/>
              </a:ext>
            </a:extLst>
          </p:cNvPr>
          <p:cNvPicPr>
            <a:picLocks noChangeAspect="1"/>
          </p:cNvPicPr>
          <p:nvPr/>
        </p:nvPicPr>
        <p:blipFill>
          <a:blip r:embed="rId2"/>
          <a:stretch>
            <a:fillRect/>
          </a:stretch>
        </p:blipFill>
        <p:spPr>
          <a:xfrm>
            <a:off x="1968856" y="1541125"/>
            <a:ext cx="8482888" cy="4853325"/>
          </a:xfrm>
          <a:prstGeom prst="rect">
            <a:avLst/>
          </a:prstGeom>
          <a:ln w="28575">
            <a:solidFill>
              <a:srgbClr val="FF0000"/>
            </a:solidFill>
          </a:ln>
        </p:spPr>
      </p:pic>
    </p:spTree>
    <p:extLst>
      <p:ext uri="{BB962C8B-B14F-4D97-AF65-F5344CB8AC3E}">
        <p14:creationId xmlns:p14="http://schemas.microsoft.com/office/powerpoint/2010/main" val="311784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EEE7-2B14-DC49-9632-5B90AC101A83}"/>
              </a:ext>
            </a:extLst>
          </p:cNvPr>
          <p:cNvSpPr>
            <a:spLocks noGrp="1"/>
          </p:cNvSpPr>
          <p:nvPr>
            <p:ph type="title"/>
          </p:nvPr>
        </p:nvSpPr>
        <p:spPr>
          <a:xfrm>
            <a:off x="552181" y="1029730"/>
            <a:ext cx="6667502" cy="607024"/>
          </a:xfrm>
        </p:spPr>
        <p:txBody>
          <a:bodyPr>
            <a:noAutofit/>
          </a:bodyPr>
          <a:lstStyle/>
          <a:p>
            <a:r>
              <a:rPr lang="en-US" sz="2500" dirty="0"/>
              <a:t>When BuzzFeed journalism content and advertisements compete for attention, user confidence drops. </a:t>
            </a:r>
          </a:p>
        </p:txBody>
      </p:sp>
      <p:sp>
        <p:nvSpPr>
          <p:cNvPr id="4" name="Text Placeholder 3">
            <a:extLst>
              <a:ext uri="{FF2B5EF4-FFF2-40B4-BE49-F238E27FC236}">
                <a16:creationId xmlns:a16="http://schemas.microsoft.com/office/drawing/2014/main" id="{8B87E446-A3E7-174A-9B3A-58A82C2DD061}"/>
              </a:ext>
            </a:extLst>
          </p:cNvPr>
          <p:cNvSpPr>
            <a:spLocks noGrp="1"/>
          </p:cNvSpPr>
          <p:nvPr>
            <p:ph type="body" sz="half" idx="2"/>
          </p:nvPr>
        </p:nvSpPr>
        <p:spPr>
          <a:xfrm>
            <a:off x="552180" y="1813588"/>
            <a:ext cx="6667502" cy="3099841"/>
          </a:xfrm>
        </p:spPr>
        <p:txBody>
          <a:bodyPr>
            <a:normAutofit/>
          </a:bodyPr>
          <a:lstStyle/>
          <a:p>
            <a:r>
              <a:rPr lang="en-US" sz="1400" dirty="0"/>
              <a:t>BuzzFeed </a:t>
            </a:r>
            <a:r>
              <a:rPr lang="en-US" sz="1400" u="sng" dirty="0">
                <a:hlinkClick r:id="rId3"/>
              </a:rPr>
              <a:t>https://www.buzzfeed.com/</a:t>
            </a:r>
            <a:r>
              <a:rPr lang="en-US" sz="1400" dirty="0"/>
              <a:t>, based in New York City, is an American Internet media, news and entertainment company with a focus on digital media.</a:t>
            </a:r>
          </a:p>
          <a:p>
            <a:r>
              <a:rPr lang="en-US" sz="1400" dirty="0"/>
              <a:t>BuzzFeed, founded in 2006 was initially focused on tracking viral content, but expanded the site in 2011 to include serious journalism. </a:t>
            </a:r>
          </a:p>
          <a:p>
            <a:r>
              <a:rPr lang="en-US" sz="1400" dirty="0"/>
              <a:t>The site won national awards, but a 2014 Pew Research Center survey indicated that in the United States, </a:t>
            </a:r>
            <a:r>
              <a:rPr lang="en-US" sz="1400" b="1" i="1" dirty="0">
                <a:solidFill>
                  <a:srgbClr val="FF0000"/>
                </a:solidFill>
              </a:rPr>
              <a:t>BuzzFeed was viewed as an unreliable source</a:t>
            </a:r>
            <a:r>
              <a:rPr lang="en-US" sz="1400" dirty="0"/>
              <a:t> by the majority of respondents, regardless of age or political affiliation. </a:t>
            </a:r>
          </a:p>
          <a:p>
            <a:r>
              <a:rPr lang="en-US" sz="1400" dirty="0"/>
              <a:t>BuzzFeed News </a:t>
            </a:r>
            <a:r>
              <a:rPr lang="en-US" sz="1400" u="sng" dirty="0">
                <a:hlinkClick r:id="rId4"/>
              </a:rPr>
              <a:t>https://www.buzzfeednews.com/</a:t>
            </a:r>
            <a:r>
              <a:rPr lang="en-US" sz="1400" dirty="0"/>
              <a:t> has since moved to its own domain rather than exist as a section of the main BuzzFeed website.</a:t>
            </a:r>
          </a:p>
          <a:p>
            <a:r>
              <a:rPr lang="en-US" sz="1400" dirty="0"/>
              <a:t>The integrity of BuzzFeed news content is compromised by advertisements which appear identical to the user. </a:t>
            </a:r>
          </a:p>
          <a:p>
            <a:endParaRPr lang="en-US" sz="1400" dirty="0"/>
          </a:p>
        </p:txBody>
      </p:sp>
      <p:sp>
        <p:nvSpPr>
          <p:cNvPr id="12" name="Text Placeholder 3">
            <a:extLst>
              <a:ext uri="{FF2B5EF4-FFF2-40B4-BE49-F238E27FC236}">
                <a16:creationId xmlns:a16="http://schemas.microsoft.com/office/drawing/2014/main" id="{60A74C71-F9AB-774B-B71E-638C5D1B3B31}"/>
              </a:ext>
            </a:extLst>
          </p:cNvPr>
          <p:cNvSpPr txBox="1">
            <a:spLocks/>
          </p:cNvSpPr>
          <p:nvPr/>
        </p:nvSpPr>
        <p:spPr>
          <a:xfrm>
            <a:off x="983717" y="4913429"/>
            <a:ext cx="5804428" cy="1310587"/>
          </a:xfrm>
          <a:prstGeom prst="rect">
            <a:avLst/>
          </a:prstGeom>
          <a:solidFill>
            <a:srgbClr val="FF0000"/>
          </a:solidFill>
          <a:ln>
            <a:solidFill>
              <a:schemeClr val="bg1">
                <a:lumMod val="9500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indent="-342900">
              <a:buFont typeface="Arial" panose="020B0604020202020204" pitchFamily="34" charset="0"/>
              <a:buAutoNum type="arabicPeriod"/>
            </a:pPr>
            <a:r>
              <a:rPr lang="en-US" sz="1400" b="1" dirty="0">
                <a:solidFill>
                  <a:prstClr val="white"/>
                </a:solidFill>
              </a:rPr>
              <a:t>Advertisements are more attention-grabbing than articles.</a:t>
            </a:r>
          </a:p>
          <a:p>
            <a:pPr marL="342900" indent="-342900">
              <a:buFont typeface="Arial" panose="020B0604020202020204" pitchFamily="34" charset="0"/>
              <a:buAutoNum type="arabicPeriod"/>
            </a:pPr>
            <a:r>
              <a:rPr lang="en-US" sz="1400" b="1" dirty="0">
                <a:solidFill>
                  <a:prstClr val="white"/>
                </a:solidFill>
              </a:rPr>
              <a:t>Advertisements appear visually identical to BuzzFeed video content.</a:t>
            </a:r>
          </a:p>
          <a:p>
            <a:pPr marL="342900" lvl="0" indent="-342900">
              <a:buFont typeface="Arial" panose="020B0604020202020204" pitchFamily="34" charset="0"/>
              <a:buAutoNum type="arabicPeriod"/>
            </a:pPr>
            <a:r>
              <a:rPr lang="en-US" sz="1400" b="1" dirty="0">
                <a:solidFill>
                  <a:prstClr val="white"/>
                </a:solidFill>
              </a:rPr>
              <a:t>Advertisements are disguised as credible </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journalism.</a:t>
            </a:r>
          </a:p>
        </p:txBody>
      </p:sp>
      <p:sp>
        <p:nvSpPr>
          <p:cNvPr id="13" name="Subtitle 2">
            <a:extLst>
              <a:ext uri="{FF2B5EF4-FFF2-40B4-BE49-F238E27FC236}">
                <a16:creationId xmlns:a16="http://schemas.microsoft.com/office/drawing/2014/main" id="{6C33D034-FACB-7240-99C8-189661CE4DAF}"/>
              </a:ext>
            </a:extLst>
          </p:cNvPr>
          <p:cNvSpPr txBox="1">
            <a:spLocks/>
          </p:cNvSpPr>
          <p:nvPr/>
        </p:nvSpPr>
        <p:spPr>
          <a:xfrm>
            <a:off x="0" y="7075266"/>
            <a:ext cx="9144000" cy="656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 1: THE PSYCH. Describe the psychological process in a way that would be understandable and persuasive to a business decision-maker (original textual summary, 12-14 point font).</a:t>
            </a:r>
          </a:p>
        </p:txBody>
      </p:sp>
      <p:pic>
        <p:nvPicPr>
          <p:cNvPr id="9" name="Picture 8">
            <a:extLst>
              <a:ext uri="{FF2B5EF4-FFF2-40B4-BE49-F238E27FC236}">
                <a16:creationId xmlns:a16="http://schemas.microsoft.com/office/drawing/2014/main" id="{C1A55CA3-084B-D94F-8EAF-5F7C0C3CBE59}"/>
              </a:ext>
            </a:extLst>
          </p:cNvPr>
          <p:cNvPicPr>
            <a:picLocks noChangeAspect="1"/>
          </p:cNvPicPr>
          <p:nvPr/>
        </p:nvPicPr>
        <p:blipFill>
          <a:blip r:embed="rId5"/>
          <a:stretch>
            <a:fillRect/>
          </a:stretch>
        </p:blipFill>
        <p:spPr>
          <a:xfrm>
            <a:off x="7803611" y="660797"/>
            <a:ext cx="3657076" cy="5934123"/>
          </a:xfrm>
          <a:prstGeom prst="rect">
            <a:avLst/>
          </a:prstGeom>
        </p:spPr>
      </p:pic>
    </p:spTree>
    <p:extLst>
      <p:ext uri="{BB962C8B-B14F-4D97-AF65-F5344CB8AC3E}">
        <p14:creationId xmlns:p14="http://schemas.microsoft.com/office/powerpoint/2010/main" val="286679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45D2097-5F19-0444-9B9D-5CC5DD68F019}"/>
              </a:ext>
            </a:extLst>
          </p:cNvPr>
          <p:cNvSpPr/>
          <p:nvPr/>
        </p:nvSpPr>
        <p:spPr>
          <a:xfrm>
            <a:off x="212195" y="1828800"/>
            <a:ext cx="6383869" cy="4743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EB4D61-6EE4-9345-80E3-4AB9DE2D1311}"/>
              </a:ext>
            </a:extLst>
          </p:cNvPr>
          <p:cNvSpPr>
            <a:spLocks noGrp="1"/>
          </p:cNvSpPr>
          <p:nvPr>
            <p:ph idx="1"/>
          </p:nvPr>
        </p:nvSpPr>
        <p:spPr>
          <a:xfrm>
            <a:off x="454819" y="1890303"/>
            <a:ext cx="5960269" cy="4914496"/>
          </a:xfrm>
        </p:spPr>
        <p:txBody>
          <a:bodyPr>
            <a:normAutofit fontScale="92500"/>
          </a:bodyPr>
          <a:lstStyle/>
          <a:p>
            <a:pPr marL="0" indent="0">
              <a:lnSpc>
                <a:spcPts val="1800"/>
              </a:lnSpc>
              <a:spcAft>
                <a:spcPts val="1200"/>
              </a:spcAft>
              <a:buNone/>
            </a:pPr>
            <a:r>
              <a:rPr lang="en-US" sz="1400" dirty="0">
                <a:cs typeface="Arial" pitchFamily="34" charset="0"/>
              </a:rPr>
              <a:t>As BuzzFeed website users enter the site, they are bombarded with a large pop-up ad, which covers and moves content below. As the user scrolls, the large banner add remains, visually blocking news articles.</a:t>
            </a:r>
          </a:p>
          <a:p>
            <a:pPr marL="0" indent="0">
              <a:lnSpc>
                <a:spcPts val="1800"/>
              </a:lnSpc>
              <a:spcAft>
                <a:spcPts val="1200"/>
              </a:spcAft>
              <a:buNone/>
            </a:pPr>
            <a:r>
              <a:rPr lang="en-US" sz="1400" dirty="0">
                <a:cs typeface="Arial" pitchFamily="34" charset="0"/>
              </a:rPr>
              <a:t>Simultaneously, one or two ads or videos flash to grab the users’ attention. Often, provocative photos, “challenges” and click bait articles compete for space on the page. Users must determine quickly what is an ad and what isn’t, thus requiring a constant need to rely on </a:t>
            </a:r>
            <a:r>
              <a:rPr lang="en-US" sz="1400" b="1" dirty="0">
                <a:cs typeface="Arial" pitchFamily="34" charset="0"/>
              </a:rPr>
              <a:t>working memory for longer than 30-seconds</a:t>
            </a:r>
            <a:r>
              <a:rPr lang="en-US" sz="1400" dirty="0">
                <a:cs typeface="Arial" pitchFamily="34" charset="0"/>
              </a:rPr>
              <a:t>. </a:t>
            </a:r>
          </a:p>
          <a:p>
            <a:pPr>
              <a:lnSpc>
                <a:spcPts val="1800"/>
              </a:lnSpc>
              <a:spcAft>
                <a:spcPts val="1200"/>
              </a:spcAft>
              <a:buFont typeface="Wingdings" pitchFamily="2" charset="2"/>
              <a:buChar char="Ø"/>
            </a:pPr>
            <a:r>
              <a:rPr lang="en-US" sz="1400" dirty="0">
                <a:cs typeface="Arial" pitchFamily="34" charset="0"/>
              </a:rPr>
              <a:t>Surprisingly, many of the videos, which appear to be straight-forward ads are in fact articles. However, the articles feature a product, so essentially, </a:t>
            </a:r>
            <a:r>
              <a:rPr lang="en-US" sz="1400" i="1" dirty="0">
                <a:cs typeface="Arial" pitchFamily="34" charset="0"/>
              </a:rPr>
              <a:t>the article itself is an ad!</a:t>
            </a:r>
          </a:p>
          <a:p>
            <a:pPr>
              <a:lnSpc>
                <a:spcPts val="1800"/>
              </a:lnSpc>
              <a:spcAft>
                <a:spcPts val="1200"/>
              </a:spcAft>
              <a:buFont typeface="Wingdings" pitchFamily="2" charset="2"/>
              <a:buChar char="Ø"/>
            </a:pPr>
            <a:r>
              <a:rPr lang="en-US" sz="1400" dirty="0">
                <a:cs typeface="Arial" pitchFamily="34" charset="0"/>
              </a:rPr>
              <a:t>By confusing the user, BuzzFeed is compromising their credibility as an informational site. As a result, they will continue to </a:t>
            </a:r>
            <a:r>
              <a:rPr lang="en-US" sz="1400" b="1" dirty="0">
                <a:cs typeface="Arial" pitchFamily="34" charset="0"/>
              </a:rPr>
              <a:t>lose readership and user trust</a:t>
            </a:r>
            <a:r>
              <a:rPr lang="en-US" sz="1400" dirty="0">
                <a:cs typeface="Arial" pitchFamily="34" charset="0"/>
              </a:rPr>
              <a:t>, similar to the way they lost readership relating to the BuzzFeed News site.</a:t>
            </a:r>
          </a:p>
          <a:p>
            <a:pPr>
              <a:lnSpc>
                <a:spcPts val="1800"/>
              </a:lnSpc>
              <a:spcAft>
                <a:spcPts val="1200"/>
              </a:spcAft>
              <a:buFont typeface="Wingdings" pitchFamily="2" charset="2"/>
              <a:buChar char="Ø"/>
            </a:pPr>
            <a:r>
              <a:rPr lang="en-US" sz="1400" dirty="0">
                <a:cs typeface="Arial" pitchFamily="34" charset="0"/>
              </a:rPr>
              <a:t>All content on BuzzFeed is at risk of remaining </a:t>
            </a:r>
            <a:r>
              <a:rPr lang="en-US" sz="1400" b="1" dirty="0">
                <a:cs typeface="Arial" pitchFamily="34" charset="0"/>
              </a:rPr>
              <a:t>unencoded</a:t>
            </a:r>
            <a:r>
              <a:rPr lang="en-US" sz="1400" dirty="0">
                <a:cs typeface="Arial" pitchFamily="34" charset="0"/>
              </a:rPr>
              <a:t>, as articles and ads require so much processing, nothing is stored.</a:t>
            </a:r>
          </a:p>
        </p:txBody>
      </p:sp>
      <p:sp>
        <p:nvSpPr>
          <p:cNvPr id="4" name="Text Placeholder 3">
            <a:extLst>
              <a:ext uri="{FF2B5EF4-FFF2-40B4-BE49-F238E27FC236}">
                <a16:creationId xmlns:a16="http://schemas.microsoft.com/office/drawing/2014/main" id="{8B87E446-A3E7-174A-9B3A-58A82C2DD061}"/>
              </a:ext>
            </a:extLst>
          </p:cNvPr>
          <p:cNvSpPr>
            <a:spLocks noGrp="1"/>
          </p:cNvSpPr>
          <p:nvPr>
            <p:ph type="body" sz="half" idx="2"/>
          </p:nvPr>
        </p:nvSpPr>
        <p:spPr>
          <a:xfrm>
            <a:off x="0" y="7037044"/>
            <a:ext cx="8188590" cy="652992"/>
          </a:xfrm>
        </p:spPr>
        <p:txBody>
          <a:bodyPr/>
          <a:lstStyle/>
          <a:p>
            <a:r>
              <a:rPr lang="en-US" dirty="0"/>
              <a:t>Slide 2: THE EXAMPLE. Explain how the psychological process is at play in users' experience with a digital meme (screenshots and half-page explanation).</a:t>
            </a:r>
          </a:p>
          <a:p>
            <a:endParaRPr lang="en-US" dirty="0"/>
          </a:p>
        </p:txBody>
      </p:sp>
      <p:sp>
        <p:nvSpPr>
          <p:cNvPr id="6" name="Title 1">
            <a:extLst>
              <a:ext uri="{FF2B5EF4-FFF2-40B4-BE49-F238E27FC236}">
                <a16:creationId xmlns:a16="http://schemas.microsoft.com/office/drawing/2014/main" id="{22C403C2-6890-E343-AB31-5275A1743ADB}"/>
              </a:ext>
            </a:extLst>
          </p:cNvPr>
          <p:cNvSpPr txBox="1">
            <a:spLocks/>
          </p:cNvSpPr>
          <p:nvPr/>
        </p:nvSpPr>
        <p:spPr>
          <a:xfrm>
            <a:off x="454819" y="228600"/>
            <a:ext cx="5457295"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Light" panose="020F0302020204030204"/>
                <a:ea typeface="+mj-ea"/>
                <a:cs typeface="Arial" pitchFamily="34" charset="0"/>
              </a:rPr>
              <a:t>BuzzFeed user confidence &amp; attention drops when they determine whether each item on a page is an ad, an article… or both.</a:t>
            </a:r>
            <a:endParaRPr kumimoji="0" lang="en-US" sz="25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Rectangle 9">
            <a:extLst>
              <a:ext uri="{FF2B5EF4-FFF2-40B4-BE49-F238E27FC236}">
                <a16:creationId xmlns:a16="http://schemas.microsoft.com/office/drawing/2014/main" id="{F044EBA1-DB37-2E4E-8663-6A2B50CC896C}"/>
              </a:ext>
            </a:extLst>
          </p:cNvPr>
          <p:cNvSpPr/>
          <p:nvPr/>
        </p:nvSpPr>
        <p:spPr>
          <a:xfrm>
            <a:off x="7764993" y="599264"/>
            <a:ext cx="4214812"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You’ll never be able to spot the advertisements on this BuzzFeed webpage!</a:t>
            </a:r>
          </a:p>
        </p:txBody>
      </p:sp>
      <p:pic>
        <p:nvPicPr>
          <p:cNvPr id="12" name="Picture 11" descr="A screenshot of a social media post&#10;&#10;Description automatically generated">
            <a:extLst>
              <a:ext uri="{FF2B5EF4-FFF2-40B4-BE49-F238E27FC236}">
                <a16:creationId xmlns:a16="http://schemas.microsoft.com/office/drawing/2014/main" id="{AF2D457D-F29A-7E46-8B0A-08C85496C2EB}"/>
              </a:ext>
            </a:extLst>
          </p:cNvPr>
          <p:cNvPicPr>
            <a:picLocks noChangeAspect="1"/>
          </p:cNvPicPr>
          <p:nvPr/>
        </p:nvPicPr>
        <p:blipFill>
          <a:blip r:embed="rId3"/>
          <a:stretch>
            <a:fillRect/>
          </a:stretch>
        </p:blipFill>
        <p:spPr>
          <a:xfrm>
            <a:off x="6808258" y="1664944"/>
            <a:ext cx="5171547" cy="2450393"/>
          </a:xfrm>
          <a:prstGeom prst="rect">
            <a:avLst/>
          </a:prstGeom>
        </p:spPr>
      </p:pic>
      <p:pic>
        <p:nvPicPr>
          <p:cNvPr id="14" name="Picture 13" descr="A screenshot of a social media post&#10;&#10;Description automatically generated">
            <a:extLst>
              <a:ext uri="{FF2B5EF4-FFF2-40B4-BE49-F238E27FC236}">
                <a16:creationId xmlns:a16="http://schemas.microsoft.com/office/drawing/2014/main" id="{914EDACB-CB68-D641-9D53-4925DB6BB6BC}"/>
              </a:ext>
            </a:extLst>
          </p:cNvPr>
          <p:cNvPicPr>
            <a:picLocks noChangeAspect="1"/>
          </p:cNvPicPr>
          <p:nvPr/>
        </p:nvPicPr>
        <p:blipFill>
          <a:blip r:embed="rId4"/>
          <a:stretch>
            <a:fillRect/>
          </a:stretch>
        </p:blipFill>
        <p:spPr>
          <a:xfrm>
            <a:off x="6808258" y="4150494"/>
            <a:ext cx="5171547" cy="2422060"/>
          </a:xfrm>
          <a:prstGeom prst="rect">
            <a:avLst/>
          </a:prstGeom>
        </p:spPr>
      </p:pic>
      <p:sp>
        <p:nvSpPr>
          <p:cNvPr id="15" name="Oval 14">
            <a:extLst>
              <a:ext uri="{FF2B5EF4-FFF2-40B4-BE49-F238E27FC236}">
                <a16:creationId xmlns:a16="http://schemas.microsoft.com/office/drawing/2014/main" id="{EC6EA87E-B1BA-9F4F-98DB-710856C2D168}"/>
              </a:ext>
            </a:extLst>
          </p:cNvPr>
          <p:cNvSpPr/>
          <p:nvPr/>
        </p:nvSpPr>
        <p:spPr>
          <a:xfrm>
            <a:off x="10171111" y="1629786"/>
            <a:ext cx="2020887" cy="252070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C32DC5B-CCA8-A441-8913-59CD0831B098}"/>
              </a:ext>
            </a:extLst>
          </p:cNvPr>
          <p:cNvSpPr/>
          <p:nvPr/>
        </p:nvSpPr>
        <p:spPr>
          <a:xfrm>
            <a:off x="10039350" y="3909960"/>
            <a:ext cx="2152649" cy="29480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erson standing posing for the camera&#10;&#10;Description automatically generated">
            <a:extLst>
              <a:ext uri="{FF2B5EF4-FFF2-40B4-BE49-F238E27FC236}">
                <a16:creationId xmlns:a16="http://schemas.microsoft.com/office/drawing/2014/main" id="{DD6EDF03-F08B-314E-88BE-0C44DF89B24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279886" y="423432"/>
            <a:ext cx="1497541" cy="1122940"/>
          </a:xfrm>
          <a:prstGeom prst="rect">
            <a:avLst/>
          </a:prstGeom>
        </p:spPr>
      </p:pic>
    </p:spTree>
    <p:extLst>
      <p:ext uri="{BB962C8B-B14F-4D97-AF65-F5344CB8AC3E}">
        <p14:creationId xmlns:p14="http://schemas.microsoft.com/office/powerpoint/2010/main" val="404978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EEE7-2B14-DC49-9632-5B90AC101A83}"/>
              </a:ext>
            </a:extLst>
          </p:cNvPr>
          <p:cNvSpPr>
            <a:spLocks noGrp="1"/>
          </p:cNvSpPr>
          <p:nvPr>
            <p:ph type="title"/>
          </p:nvPr>
        </p:nvSpPr>
        <p:spPr>
          <a:xfrm>
            <a:off x="423865" y="335869"/>
            <a:ext cx="5429214" cy="1300649"/>
          </a:xfrm>
        </p:spPr>
        <p:txBody>
          <a:bodyPr vert="horz" lIns="91440" tIns="45720" rIns="91440" bIns="45720" rtlCol="0" anchor="ctr">
            <a:normAutofit/>
          </a:bodyPr>
          <a:lstStyle/>
          <a:p>
            <a:r>
              <a:rPr lang="en-US" sz="2500" dirty="0"/>
              <a:t>BuzzFeed should format articles and advertisements using consistent color palettes and placement.    </a:t>
            </a:r>
          </a:p>
        </p:txBody>
      </p:sp>
      <p:sp>
        <p:nvSpPr>
          <p:cNvPr id="4" name="Text Placeholder 3">
            <a:extLst>
              <a:ext uri="{FF2B5EF4-FFF2-40B4-BE49-F238E27FC236}">
                <a16:creationId xmlns:a16="http://schemas.microsoft.com/office/drawing/2014/main" id="{8B87E446-A3E7-174A-9B3A-58A82C2DD061}"/>
              </a:ext>
            </a:extLst>
          </p:cNvPr>
          <p:cNvSpPr>
            <a:spLocks noGrp="1"/>
          </p:cNvSpPr>
          <p:nvPr>
            <p:ph type="body" sz="half" idx="2"/>
          </p:nvPr>
        </p:nvSpPr>
        <p:spPr>
          <a:xfrm>
            <a:off x="423865" y="1759268"/>
            <a:ext cx="3215696" cy="4915852"/>
          </a:xfrm>
        </p:spPr>
        <p:txBody>
          <a:bodyPr vert="horz" lIns="91440" tIns="45720" rIns="91440" bIns="45720" rtlCol="0">
            <a:noAutofit/>
          </a:bodyPr>
          <a:lstStyle/>
          <a:p>
            <a:pPr lvl="0"/>
            <a:r>
              <a:rPr lang="en-US" sz="1400" dirty="0"/>
              <a:t>Based on the “F” shape eye-tracking pattern, webpage journalistic articles should be placed along the top and left side of the page.</a:t>
            </a:r>
          </a:p>
          <a:p>
            <a:pPr lvl="0"/>
            <a:r>
              <a:rPr lang="en-US" sz="1400" dirty="0"/>
              <a:t>Videos should be grouped together; never mixed with advertisement videos. </a:t>
            </a:r>
          </a:p>
          <a:p>
            <a:pPr lvl="0"/>
            <a:r>
              <a:rPr lang="en-US" sz="1400" dirty="0"/>
              <a:t>All ads should be listed on the right side of the page, with a secondary color box to provide a visual cue that the items on the left differ from those on the right. The “Advertisements” heading should appear in a different font than the rest of the site.</a:t>
            </a:r>
          </a:p>
          <a:p>
            <a:pPr lvl="0"/>
            <a:r>
              <a:rPr lang="en-US" sz="1400" dirty="0"/>
              <a:t>To respect the existing “culture” or style BuzzFeed created, the left and right sides of the page could remain a reflection of each other, combining articles with ads. </a:t>
            </a:r>
          </a:p>
          <a:p>
            <a:pPr lvl="0"/>
            <a:r>
              <a:rPr lang="en-US" sz="1400" dirty="0"/>
              <a:t>For example, bulleted new items remain on top, videos are placed in a row below and as users scroll, variable types of content are included, but are generally reflective of a left/right split with news on the left and ads on the right.  </a:t>
            </a:r>
          </a:p>
        </p:txBody>
      </p:sp>
      <p:sp>
        <p:nvSpPr>
          <p:cNvPr id="8" name="Rectangle 7">
            <a:extLst>
              <a:ext uri="{FF2B5EF4-FFF2-40B4-BE49-F238E27FC236}">
                <a16:creationId xmlns:a16="http://schemas.microsoft.com/office/drawing/2014/main" id="{3C6F5A8E-52D0-EE42-90CC-7DF82190F3DF}"/>
              </a:ext>
            </a:extLst>
          </p:cNvPr>
          <p:cNvSpPr/>
          <p:nvPr/>
        </p:nvSpPr>
        <p:spPr>
          <a:xfrm>
            <a:off x="3673898" y="2664785"/>
            <a:ext cx="2222661" cy="29893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1400" dirty="0"/>
              <a:t>Utilization of advertisement color and placement would:</a:t>
            </a:r>
          </a:p>
          <a:p>
            <a:pPr marL="285750" lvl="0" indent="-285750">
              <a:spcAft>
                <a:spcPts val="600"/>
              </a:spcAft>
              <a:buFont typeface="Arial" panose="020B0604020202020204" pitchFamily="34" charset="0"/>
              <a:buChar char="•"/>
            </a:pPr>
            <a:r>
              <a:rPr lang="en-US" sz="1400" dirty="0"/>
              <a:t>Reduce memory fatigue </a:t>
            </a:r>
          </a:p>
          <a:p>
            <a:pPr marL="285750" lvl="0" indent="-285750">
              <a:spcAft>
                <a:spcPts val="600"/>
              </a:spcAft>
              <a:buFont typeface="Arial" panose="020B0604020202020204" pitchFamily="34" charset="0"/>
              <a:buChar char="•"/>
            </a:pPr>
            <a:r>
              <a:rPr lang="en-US" sz="1400" dirty="0"/>
              <a:t>Retain users</a:t>
            </a:r>
          </a:p>
          <a:p>
            <a:pPr marL="285750" lvl="0" indent="-285750">
              <a:spcAft>
                <a:spcPts val="600"/>
              </a:spcAft>
              <a:buFont typeface="Arial" panose="020B0604020202020204" pitchFamily="34" charset="0"/>
              <a:buChar char="•"/>
            </a:pPr>
            <a:r>
              <a:rPr lang="en-US" sz="1400" dirty="0"/>
              <a:t>Maintain user trust</a:t>
            </a:r>
          </a:p>
          <a:p>
            <a:pPr marL="285750" lvl="0" indent="-285750">
              <a:spcAft>
                <a:spcPts val="600"/>
              </a:spcAft>
              <a:buFont typeface="Arial" panose="020B0604020202020204" pitchFamily="34" charset="0"/>
              <a:buChar char="•"/>
            </a:pPr>
            <a:r>
              <a:rPr lang="en-US" sz="1400" dirty="0"/>
              <a:t>Drive content consumption</a:t>
            </a:r>
          </a:p>
          <a:p>
            <a:pPr marL="285750" lvl="0" indent="-285750">
              <a:spcAft>
                <a:spcPts val="600"/>
              </a:spcAft>
              <a:buFont typeface="Arial" panose="020B0604020202020204" pitchFamily="34" charset="0"/>
              <a:buChar char="•"/>
            </a:pPr>
            <a:r>
              <a:rPr lang="en-US" sz="1400" dirty="0"/>
              <a:t>Improve ad monetization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3">
            <a:extLst>
              <a:ext uri="{FF2B5EF4-FFF2-40B4-BE49-F238E27FC236}">
                <a16:creationId xmlns:a16="http://schemas.microsoft.com/office/drawing/2014/main" id="{C431B498-E889-2C4A-84A3-9F2DBD9B5471}"/>
              </a:ext>
            </a:extLst>
          </p:cNvPr>
          <p:cNvSpPr txBox="1">
            <a:spLocks/>
          </p:cNvSpPr>
          <p:nvPr/>
        </p:nvSpPr>
        <p:spPr>
          <a:xfrm>
            <a:off x="0" y="6972300"/>
            <a:ext cx="12192000" cy="9477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 3: THE ETHICAL IMPROVEMENT. Recommend for changes to the digital meme would better align it with the psychology of the users (bulleted list and paragraphs).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BCE643B-B352-1449-9848-4A2C37A320CE}"/>
              </a:ext>
            </a:extLst>
          </p:cNvPr>
          <p:cNvSpPr/>
          <p:nvPr/>
        </p:nvSpPr>
        <p:spPr>
          <a:xfrm>
            <a:off x="5965596" y="164592"/>
            <a:ext cx="6049619" cy="6510528"/>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FA77DD5-60FA-114C-B51D-6877BFA91666}"/>
              </a:ext>
            </a:extLst>
          </p:cNvPr>
          <p:cNvPicPr>
            <a:picLocks noChangeAspect="1"/>
          </p:cNvPicPr>
          <p:nvPr/>
        </p:nvPicPr>
        <p:blipFill rotWithShape="1">
          <a:blip r:embed="rId2"/>
          <a:srcRect l="-896" t="5306" r="-717" b="862"/>
          <a:stretch/>
        </p:blipFill>
        <p:spPr>
          <a:xfrm>
            <a:off x="5965597" y="182880"/>
            <a:ext cx="6049619" cy="275739"/>
          </a:xfrm>
          <a:prstGeom prst="rect">
            <a:avLst/>
          </a:prstGeom>
        </p:spPr>
      </p:pic>
      <p:sp>
        <p:nvSpPr>
          <p:cNvPr id="16" name="Rectangle 15">
            <a:extLst>
              <a:ext uri="{FF2B5EF4-FFF2-40B4-BE49-F238E27FC236}">
                <a16:creationId xmlns:a16="http://schemas.microsoft.com/office/drawing/2014/main" id="{BA329981-B803-764B-ACA4-6D4CD10E244E}"/>
              </a:ext>
            </a:extLst>
          </p:cNvPr>
          <p:cNvSpPr/>
          <p:nvPr/>
        </p:nvSpPr>
        <p:spPr>
          <a:xfrm>
            <a:off x="9843515" y="476907"/>
            <a:ext cx="2082800" cy="6101693"/>
          </a:xfrm>
          <a:prstGeom prst="rect">
            <a:avLst/>
          </a:prstGeom>
          <a:solidFill>
            <a:schemeClr val="accent4">
              <a:lumMod val="20000"/>
              <a:lumOff val="80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AB921E9-BE5C-2747-8579-FF30E86021B8}"/>
              </a:ext>
            </a:extLst>
          </p:cNvPr>
          <p:cNvSpPr/>
          <p:nvPr/>
        </p:nvSpPr>
        <p:spPr>
          <a:xfrm>
            <a:off x="4544091" y="1432618"/>
            <a:ext cx="1360504" cy="35314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1400" b="1" dirty="0">
                <a:solidFill>
                  <a:schemeClr val="tx1"/>
                </a:solidFill>
              </a:rPr>
              <a:t>News</a:t>
            </a:r>
            <a:r>
              <a:rPr lang="en-US" sz="1400" dirty="0">
                <a:solidFill>
                  <a:schemeClr val="tx1"/>
                </a:solidFill>
              </a:rPr>
              <a:t> articles</a:t>
            </a:r>
          </a:p>
        </p:txBody>
      </p:sp>
      <p:pic>
        <p:nvPicPr>
          <p:cNvPr id="21" name="Picture 20" descr="A picture containing food&#10;&#10;Description automatically generated">
            <a:extLst>
              <a:ext uri="{FF2B5EF4-FFF2-40B4-BE49-F238E27FC236}">
                <a16:creationId xmlns:a16="http://schemas.microsoft.com/office/drawing/2014/main" id="{E0CD6811-771D-D54A-9519-DE32B546A586}"/>
              </a:ext>
            </a:extLst>
          </p:cNvPr>
          <p:cNvPicPr>
            <a:picLocks noChangeAspect="1"/>
          </p:cNvPicPr>
          <p:nvPr/>
        </p:nvPicPr>
        <p:blipFill>
          <a:blip r:embed="rId3"/>
          <a:stretch>
            <a:fillRect/>
          </a:stretch>
        </p:blipFill>
        <p:spPr>
          <a:xfrm>
            <a:off x="6249703" y="2666092"/>
            <a:ext cx="1528235" cy="1153039"/>
          </a:xfrm>
          <a:prstGeom prst="rect">
            <a:avLst/>
          </a:prstGeom>
        </p:spPr>
      </p:pic>
      <p:pic>
        <p:nvPicPr>
          <p:cNvPr id="23" name="Picture 22" descr="A screenshot of a social media post&#10;&#10;Description automatically generated">
            <a:extLst>
              <a:ext uri="{FF2B5EF4-FFF2-40B4-BE49-F238E27FC236}">
                <a16:creationId xmlns:a16="http://schemas.microsoft.com/office/drawing/2014/main" id="{AF25ACB0-B5FD-F04C-A6BB-EE43F1F81F65}"/>
              </a:ext>
            </a:extLst>
          </p:cNvPr>
          <p:cNvPicPr>
            <a:picLocks noChangeAspect="1"/>
          </p:cNvPicPr>
          <p:nvPr/>
        </p:nvPicPr>
        <p:blipFill>
          <a:blip r:embed="rId4"/>
          <a:stretch>
            <a:fillRect/>
          </a:stretch>
        </p:blipFill>
        <p:spPr>
          <a:xfrm>
            <a:off x="10044874" y="2598122"/>
            <a:ext cx="1615620" cy="1208019"/>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4522EE4C-16B3-3448-A040-6023F1362249}"/>
              </a:ext>
            </a:extLst>
          </p:cNvPr>
          <p:cNvPicPr>
            <a:picLocks noChangeAspect="1"/>
          </p:cNvPicPr>
          <p:nvPr/>
        </p:nvPicPr>
        <p:blipFill rotWithShape="1">
          <a:blip r:embed="rId5"/>
          <a:srcRect l="33226" r="16068"/>
          <a:stretch/>
        </p:blipFill>
        <p:spPr>
          <a:xfrm>
            <a:off x="6028377" y="4158777"/>
            <a:ext cx="3598335" cy="1484855"/>
          </a:xfrm>
          <a:prstGeom prst="rect">
            <a:avLst/>
          </a:prstGeom>
        </p:spPr>
      </p:pic>
      <p:pic>
        <p:nvPicPr>
          <p:cNvPr id="27" name="Picture 26" descr="A picture containing indoor, refrigerator, bottle, photo&#10;&#10;Description automatically generated">
            <a:extLst>
              <a:ext uri="{FF2B5EF4-FFF2-40B4-BE49-F238E27FC236}">
                <a16:creationId xmlns:a16="http://schemas.microsoft.com/office/drawing/2014/main" id="{1826EAC0-FABE-1D43-922E-3E4CBFA5B4E0}"/>
              </a:ext>
            </a:extLst>
          </p:cNvPr>
          <p:cNvPicPr>
            <a:picLocks noChangeAspect="1"/>
          </p:cNvPicPr>
          <p:nvPr/>
        </p:nvPicPr>
        <p:blipFill rotWithShape="1">
          <a:blip r:embed="rId6"/>
          <a:srcRect r="25206"/>
          <a:stretch/>
        </p:blipFill>
        <p:spPr>
          <a:xfrm>
            <a:off x="9910868" y="4276773"/>
            <a:ext cx="1883629" cy="1289920"/>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7C681528-B431-0649-9C1B-70D6F98276DB}"/>
              </a:ext>
            </a:extLst>
          </p:cNvPr>
          <p:cNvPicPr>
            <a:picLocks noChangeAspect="1"/>
          </p:cNvPicPr>
          <p:nvPr/>
        </p:nvPicPr>
        <p:blipFill>
          <a:blip r:embed="rId7"/>
          <a:stretch>
            <a:fillRect/>
          </a:stretch>
        </p:blipFill>
        <p:spPr>
          <a:xfrm>
            <a:off x="6269794" y="822985"/>
            <a:ext cx="3297723" cy="1545268"/>
          </a:xfrm>
          <a:prstGeom prst="rect">
            <a:avLst/>
          </a:prstGeom>
        </p:spPr>
      </p:pic>
      <p:pic>
        <p:nvPicPr>
          <p:cNvPr id="31" name="Picture 30" descr="A car parked on the side of a road&#10;&#10;Description automatically generated">
            <a:extLst>
              <a:ext uri="{FF2B5EF4-FFF2-40B4-BE49-F238E27FC236}">
                <a16:creationId xmlns:a16="http://schemas.microsoft.com/office/drawing/2014/main" id="{ECD323B9-88E4-F443-AE1C-70A5ACF3CBD5}"/>
              </a:ext>
            </a:extLst>
          </p:cNvPr>
          <p:cNvPicPr>
            <a:picLocks noChangeAspect="1"/>
          </p:cNvPicPr>
          <p:nvPr/>
        </p:nvPicPr>
        <p:blipFill rotWithShape="1">
          <a:blip r:embed="rId8"/>
          <a:srcRect t="45260" b="8475"/>
          <a:stretch/>
        </p:blipFill>
        <p:spPr>
          <a:xfrm>
            <a:off x="10864958" y="5959848"/>
            <a:ext cx="646853" cy="589879"/>
          </a:xfrm>
          <a:prstGeom prst="rect">
            <a:avLst/>
          </a:prstGeom>
        </p:spPr>
      </p:pic>
      <p:pic>
        <p:nvPicPr>
          <p:cNvPr id="33" name="Picture 32" descr="A screenshot of a cell phone&#10;&#10;Description automatically generated">
            <a:extLst>
              <a:ext uri="{FF2B5EF4-FFF2-40B4-BE49-F238E27FC236}">
                <a16:creationId xmlns:a16="http://schemas.microsoft.com/office/drawing/2014/main" id="{F3DB69B7-0DCE-154F-850A-4DE296B14ECD}"/>
              </a:ext>
            </a:extLst>
          </p:cNvPr>
          <p:cNvPicPr>
            <a:picLocks noChangeAspect="1"/>
          </p:cNvPicPr>
          <p:nvPr/>
        </p:nvPicPr>
        <p:blipFill rotWithShape="1">
          <a:blip r:embed="rId9"/>
          <a:srcRect t="13185" r="33062" b="19646"/>
          <a:stretch/>
        </p:blipFill>
        <p:spPr>
          <a:xfrm>
            <a:off x="9910868" y="1117975"/>
            <a:ext cx="1917783" cy="1108875"/>
          </a:xfrm>
          <a:prstGeom prst="rect">
            <a:avLst/>
          </a:prstGeom>
          <a:solidFill>
            <a:schemeClr val="accent4"/>
          </a:solidFill>
        </p:spPr>
      </p:pic>
      <p:sp>
        <p:nvSpPr>
          <p:cNvPr id="34" name="Title 1">
            <a:extLst>
              <a:ext uri="{FF2B5EF4-FFF2-40B4-BE49-F238E27FC236}">
                <a16:creationId xmlns:a16="http://schemas.microsoft.com/office/drawing/2014/main" id="{1DED6589-AC55-EE45-9073-B814F820376B}"/>
              </a:ext>
            </a:extLst>
          </p:cNvPr>
          <p:cNvSpPr txBox="1">
            <a:spLocks/>
          </p:cNvSpPr>
          <p:nvPr/>
        </p:nvSpPr>
        <p:spPr>
          <a:xfrm>
            <a:off x="6002259" y="2384193"/>
            <a:ext cx="5924056" cy="229598"/>
          </a:xfrm>
          <a:prstGeom prst="rect">
            <a:avLst/>
          </a:prstGeom>
          <a:solidFill>
            <a:schemeClr val="accent1"/>
          </a:solidFill>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500" b="1" dirty="0">
                <a:solidFill>
                  <a:schemeClr val="bg1"/>
                </a:solidFill>
              </a:rPr>
              <a:t>Videos</a:t>
            </a:r>
          </a:p>
        </p:txBody>
      </p:sp>
      <p:sp>
        <p:nvSpPr>
          <p:cNvPr id="35" name="Title 1">
            <a:extLst>
              <a:ext uri="{FF2B5EF4-FFF2-40B4-BE49-F238E27FC236}">
                <a16:creationId xmlns:a16="http://schemas.microsoft.com/office/drawing/2014/main" id="{0EDF6274-90A2-384E-90E9-8EC0B9D21109}"/>
              </a:ext>
            </a:extLst>
          </p:cNvPr>
          <p:cNvSpPr txBox="1">
            <a:spLocks/>
          </p:cNvSpPr>
          <p:nvPr/>
        </p:nvSpPr>
        <p:spPr>
          <a:xfrm>
            <a:off x="6028377" y="516200"/>
            <a:ext cx="5924056" cy="229598"/>
          </a:xfrm>
          <a:prstGeom prst="rect">
            <a:avLst/>
          </a:prstGeom>
          <a:solidFill>
            <a:schemeClr val="accent1"/>
          </a:solidFill>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500" b="1" dirty="0">
                <a:solidFill>
                  <a:schemeClr val="bg1"/>
                </a:solidFill>
              </a:rPr>
              <a:t>Articles</a:t>
            </a:r>
          </a:p>
        </p:txBody>
      </p:sp>
      <p:sp>
        <p:nvSpPr>
          <p:cNvPr id="36" name="Title 1">
            <a:extLst>
              <a:ext uri="{FF2B5EF4-FFF2-40B4-BE49-F238E27FC236}">
                <a16:creationId xmlns:a16="http://schemas.microsoft.com/office/drawing/2014/main" id="{294175E1-5627-5642-96FA-23B0742BBFCF}"/>
              </a:ext>
            </a:extLst>
          </p:cNvPr>
          <p:cNvSpPr txBox="1">
            <a:spLocks/>
          </p:cNvSpPr>
          <p:nvPr/>
        </p:nvSpPr>
        <p:spPr>
          <a:xfrm>
            <a:off x="6002259" y="3871433"/>
            <a:ext cx="5924056" cy="229598"/>
          </a:xfrm>
          <a:prstGeom prst="rect">
            <a:avLst/>
          </a:prstGeom>
          <a:solidFill>
            <a:schemeClr val="accent1"/>
          </a:solidFill>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500" b="1" dirty="0">
                <a:solidFill>
                  <a:schemeClr val="bg1"/>
                </a:solidFill>
              </a:rPr>
              <a:t>Quizzes</a:t>
            </a:r>
          </a:p>
        </p:txBody>
      </p:sp>
      <p:sp>
        <p:nvSpPr>
          <p:cNvPr id="37" name="Title 1">
            <a:extLst>
              <a:ext uri="{FF2B5EF4-FFF2-40B4-BE49-F238E27FC236}">
                <a16:creationId xmlns:a16="http://schemas.microsoft.com/office/drawing/2014/main" id="{64008413-E5B9-2D4A-896A-03426DA9F0D8}"/>
              </a:ext>
            </a:extLst>
          </p:cNvPr>
          <p:cNvSpPr txBox="1">
            <a:spLocks/>
          </p:cNvSpPr>
          <p:nvPr/>
        </p:nvSpPr>
        <p:spPr>
          <a:xfrm>
            <a:off x="6002259" y="5701378"/>
            <a:ext cx="5924056" cy="229598"/>
          </a:xfrm>
          <a:prstGeom prst="rect">
            <a:avLst/>
          </a:prstGeom>
          <a:solidFill>
            <a:schemeClr val="accent1"/>
          </a:solidFill>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500" b="1" dirty="0">
                <a:solidFill>
                  <a:schemeClr val="bg1"/>
                </a:solidFill>
              </a:rPr>
              <a:t>More fun stuff!</a:t>
            </a:r>
          </a:p>
        </p:txBody>
      </p:sp>
      <p:sp>
        <p:nvSpPr>
          <p:cNvPr id="38" name="Rectangle 37">
            <a:extLst>
              <a:ext uri="{FF2B5EF4-FFF2-40B4-BE49-F238E27FC236}">
                <a16:creationId xmlns:a16="http://schemas.microsoft.com/office/drawing/2014/main" id="{EB352EBE-54A5-324E-A50E-936BE8421497}"/>
              </a:ext>
            </a:extLst>
          </p:cNvPr>
          <p:cNvSpPr/>
          <p:nvPr/>
        </p:nvSpPr>
        <p:spPr>
          <a:xfrm>
            <a:off x="9861840" y="803379"/>
            <a:ext cx="2034163" cy="172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Bradley Hand ITC" panose="03070402050302030203" pitchFamily="66" charset="77"/>
              </a:rPr>
              <a:t>Advertisements</a:t>
            </a:r>
          </a:p>
        </p:txBody>
      </p:sp>
      <p:pic>
        <p:nvPicPr>
          <p:cNvPr id="40" name="Picture 39" descr="A picture containing electronics, screenshot, computer&#10;&#10;Description automatically generated">
            <a:extLst>
              <a:ext uri="{FF2B5EF4-FFF2-40B4-BE49-F238E27FC236}">
                <a16:creationId xmlns:a16="http://schemas.microsoft.com/office/drawing/2014/main" id="{B60F7EDD-2263-8D48-98E4-45E05EFAE86A}"/>
              </a:ext>
            </a:extLst>
          </p:cNvPr>
          <p:cNvPicPr>
            <a:picLocks noChangeAspect="1"/>
          </p:cNvPicPr>
          <p:nvPr/>
        </p:nvPicPr>
        <p:blipFill rotWithShape="1">
          <a:blip r:embed="rId10"/>
          <a:srcRect b="9197"/>
          <a:stretch/>
        </p:blipFill>
        <p:spPr>
          <a:xfrm>
            <a:off x="8054022" y="2651470"/>
            <a:ext cx="1695301" cy="1153039"/>
          </a:xfrm>
          <a:prstGeom prst="rect">
            <a:avLst/>
          </a:prstGeom>
        </p:spPr>
      </p:pic>
      <p:sp>
        <p:nvSpPr>
          <p:cNvPr id="41" name="Rectangle 40">
            <a:extLst>
              <a:ext uri="{FF2B5EF4-FFF2-40B4-BE49-F238E27FC236}">
                <a16:creationId xmlns:a16="http://schemas.microsoft.com/office/drawing/2014/main" id="{00942959-5702-014A-B561-1A5BE27ECDA5}"/>
              </a:ext>
            </a:extLst>
          </p:cNvPr>
          <p:cNvSpPr/>
          <p:nvPr/>
        </p:nvSpPr>
        <p:spPr>
          <a:xfrm>
            <a:off x="9289576" y="3510411"/>
            <a:ext cx="404759" cy="175317"/>
          </a:xfrm>
          <a:prstGeom prst="rect">
            <a:avLst/>
          </a:prstGeom>
          <a:solidFill>
            <a:srgbClr val="C5C5C3"/>
          </a:solidFill>
          <a:ln>
            <a:solidFill>
              <a:srgbClr val="C8C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25701AE-F0D2-034D-B283-EF0D17A79495}"/>
              </a:ext>
            </a:extLst>
          </p:cNvPr>
          <p:cNvSpPr/>
          <p:nvPr/>
        </p:nvSpPr>
        <p:spPr>
          <a:xfrm>
            <a:off x="9454571" y="2684770"/>
            <a:ext cx="246245" cy="109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a16="http://schemas.microsoft.com/office/drawing/2014/main" id="{46902428-D65F-2D4D-A856-E11128060465}"/>
              </a:ext>
            </a:extLst>
          </p:cNvPr>
          <p:cNvCxnSpPr>
            <a:cxnSpLocks/>
          </p:cNvCxnSpPr>
          <p:nvPr/>
        </p:nvCxnSpPr>
        <p:spPr>
          <a:xfrm flipV="1">
            <a:off x="5746756" y="615962"/>
            <a:ext cx="1708144" cy="10467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E8BA1F1-9471-7F43-8F92-614B42B40C18}"/>
              </a:ext>
            </a:extLst>
          </p:cNvPr>
          <p:cNvSpPr/>
          <p:nvPr/>
        </p:nvSpPr>
        <p:spPr>
          <a:xfrm>
            <a:off x="4544091" y="1865626"/>
            <a:ext cx="1360504" cy="35314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1400" b="1" dirty="0">
                <a:solidFill>
                  <a:schemeClr val="tx1"/>
                </a:solidFill>
              </a:rPr>
              <a:t>Advertisements</a:t>
            </a:r>
          </a:p>
        </p:txBody>
      </p:sp>
      <p:cxnSp>
        <p:nvCxnSpPr>
          <p:cNvPr id="70" name="Straight Arrow Connector 69">
            <a:extLst>
              <a:ext uri="{FF2B5EF4-FFF2-40B4-BE49-F238E27FC236}">
                <a16:creationId xmlns:a16="http://schemas.microsoft.com/office/drawing/2014/main" id="{5E5527EB-6495-DD4C-A080-60BAB52F3424}"/>
              </a:ext>
            </a:extLst>
          </p:cNvPr>
          <p:cNvCxnSpPr>
            <a:cxnSpLocks/>
          </p:cNvCxnSpPr>
          <p:nvPr/>
        </p:nvCxnSpPr>
        <p:spPr>
          <a:xfrm flipV="1">
            <a:off x="5873250" y="845560"/>
            <a:ext cx="4151571" cy="12321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descr="A screenshot of a social media post&#10;&#10;Description automatically generated">
            <a:extLst>
              <a:ext uri="{FF2B5EF4-FFF2-40B4-BE49-F238E27FC236}">
                <a16:creationId xmlns:a16="http://schemas.microsoft.com/office/drawing/2014/main" id="{B8DD7C5B-06A1-EA42-8AFE-BD90DA1590E8}"/>
              </a:ext>
            </a:extLst>
          </p:cNvPr>
          <p:cNvPicPr>
            <a:picLocks noChangeAspect="1"/>
          </p:cNvPicPr>
          <p:nvPr/>
        </p:nvPicPr>
        <p:blipFill rotWithShape="1">
          <a:blip r:embed="rId11"/>
          <a:srcRect l="5459" t="10565" r="4930" b="80363"/>
          <a:stretch/>
        </p:blipFill>
        <p:spPr>
          <a:xfrm>
            <a:off x="6047152" y="5988721"/>
            <a:ext cx="3647183" cy="589879"/>
          </a:xfrm>
          <a:prstGeom prst="rect">
            <a:avLst/>
          </a:prstGeom>
        </p:spPr>
      </p:pic>
      <p:pic>
        <p:nvPicPr>
          <p:cNvPr id="75" name="Picture 74" descr="A screenshot of a social media post&#10;&#10;Description automatically generated">
            <a:extLst>
              <a:ext uri="{FF2B5EF4-FFF2-40B4-BE49-F238E27FC236}">
                <a16:creationId xmlns:a16="http://schemas.microsoft.com/office/drawing/2014/main" id="{B5D16E75-9025-F743-8A94-A00D10BEAF1F}"/>
              </a:ext>
            </a:extLst>
          </p:cNvPr>
          <p:cNvPicPr>
            <a:picLocks noChangeAspect="1"/>
          </p:cNvPicPr>
          <p:nvPr/>
        </p:nvPicPr>
        <p:blipFill rotWithShape="1">
          <a:blip r:embed="rId11"/>
          <a:srcRect l="5459" t="63860" r="4930"/>
          <a:stretch/>
        </p:blipFill>
        <p:spPr>
          <a:xfrm>
            <a:off x="9888408" y="5988721"/>
            <a:ext cx="915549" cy="589879"/>
          </a:xfrm>
          <a:prstGeom prst="rect">
            <a:avLst/>
          </a:prstGeom>
        </p:spPr>
      </p:pic>
    </p:spTree>
    <p:extLst>
      <p:ext uri="{BB962C8B-B14F-4D97-AF65-F5344CB8AC3E}">
        <p14:creationId xmlns:p14="http://schemas.microsoft.com/office/powerpoint/2010/main" val="30259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B17479CB-B77B-E647-A190-40930EC602DF}"/>
              </a:ext>
            </a:extLst>
          </p:cNvPr>
          <p:cNvSpPr/>
          <p:nvPr/>
        </p:nvSpPr>
        <p:spPr>
          <a:xfrm>
            <a:off x="133056" y="126922"/>
            <a:ext cx="7702843" cy="6511501"/>
          </a:xfrm>
          <a:prstGeom prst="fram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F45B247D-6D5F-DE44-938C-2E7F474DD667}"/>
              </a:ext>
            </a:extLst>
          </p:cNvPr>
          <p:cNvSpPr/>
          <p:nvPr/>
        </p:nvSpPr>
        <p:spPr>
          <a:xfrm>
            <a:off x="279566" y="259800"/>
            <a:ext cx="7435557" cy="62884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person, indoor, sitting, young&#10;&#10;Description automatically generated">
            <a:extLst>
              <a:ext uri="{FF2B5EF4-FFF2-40B4-BE49-F238E27FC236}">
                <a16:creationId xmlns:a16="http://schemas.microsoft.com/office/drawing/2014/main" id="{9D2019FD-F43A-2646-9DB0-1AD8403CA15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958" r="9792"/>
          <a:stretch/>
        </p:blipFill>
        <p:spPr>
          <a:xfrm>
            <a:off x="9358312" y="259800"/>
            <a:ext cx="2611437" cy="1970896"/>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E196B150-5E10-A444-B57A-CB7FE9807D1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4532" t="9476" r="7343" b="67384"/>
          <a:stretch/>
        </p:blipFill>
        <p:spPr>
          <a:xfrm>
            <a:off x="8159750" y="2319525"/>
            <a:ext cx="3810000" cy="1333504"/>
          </a:xfrm>
          <a:prstGeom prst="rect">
            <a:avLst/>
          </a:prstGeom>
          <a:ln>
            <a:solidFill>
              <a:srgbClr val="225A5A"/>
            </a:solidFill>
          </a:ln>
        </p:spPr>
      </p:pic>
      <p:pic>
        <p:nvPicPr>
          <p:cNvPr id="6" name="Picture 5" descr="A close up of a couple of street signs on a pole&#10;&#10;Description automatically generated">
            <a:extLst>
              <a:ext uri="{FF2B5EF4-FFF2-40B4-BE49-F238E27FC236}">
                <a16:creationId xmlns:a16="http://schemas.microsoft.com/office/drawing/2014/main" id="{0D973842-7404-1A43-AE0C-04DEEA79760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8626" t="4792" r="11975"/>
          <a:stretch/>
        </p:blipFill>
        <p:spPr>
          <a:xfrm>
            <a:off x="9773425" y="4948553"/>
            <a:ext cx="2196324" cy="1751365"/>
          </a:xfrm>
          <a:prstGeom prst="rect">
            <a:avLst/>
          </a:prstGeom>
        </p:spPr>
      </p:pic>
      <p:sp>
        <p:nvSpPr>
          <p:cNvPr id="8" name="Subtitle 2">
            <a:extLst>
              <a:ext uri="{FF2B5EF4-FFF2-40B4-BE49-F238E27FC236}">
                <a16:creationId xmlns:a16="http://schemas.microsoft.com/office/drawing/2014/main" id="{2936A91A-F63E-6747-A2B9-E0CB8FAD5EA7}"/>
              </a:ext>
            </a:extLst>
          </p:cNvPr>
          <p:cNvSpPr txBox="1">
            <a:spLocks/>
          </p:cNvSpPr>
          <p:nvPr/>
        </p:nvSpPr>
        <p:spPr>
          <a:xfrm>
            <a:off x="0" y="6986587"/>
            <a:ext cx="9144000" cy="657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 4: AN UNETHICAL IMPROVEMENT. Recommend against changes to the digital meme that would overpower, sidestep, or exploit the psychology of the users</a:t>
            </a:r>
          </a:p>
        </p:txBody>
      </p:sp>
      <p:sp>
        <p:nvSpPr>
          <p:cNvPr id="3" name="Text Placeholder 3">
            <a:extLst>
              <a:ext uri="{FF2B5EF4-FFF2-40B4-BE49-F238E27FC236}">
                <a16:creationId xmlns:a16="http://schemas.microsoft.com/office/drawing/2014/main" id="{95E26806-BA9E-BD40-BA84-8D33B865E3F4}"/>
              </a:ext>
            </a:extLst>
          </p:cNvPr>
          <p:cNvSpPr txBox="1">
            <a:spLocks/>
          </p:cNvSpPr>
          <p:nvPr/>
        </p:nvSpPr>
        <p:spPr>
          <a:xfrm>
            <a:off x="450556" y="1054100"/>
            <a:ext cx="7060574" cy="5407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BuzzFeed users are challenged by the </a:t>
            </a:r>
            <a:r>
              <a:rPr lang="en-US" sz="1400" b="1" dirty="0"/>
              <a:t>constant displacement </a:t>
            </a:r>
            <a:r>
              <a:rPr lang="en-US" sz="1400" dirty="0"/>
              <a:t>of information on the website. Rather than relying on </a:t>
            </a:r>
            <a:r>
              <a:rPr lang="en-US" sz="1400" b="1" dirty="0"/>
              <a:t>working memory</a:t>
            </a:r>
            <a:r>
              <a:rPr lang="en-US" sz="1400" dirty="0"/>
              <a:t>, readers must constantly reassess what are versus what are not advertisements.</a:t>
            </a:r>
          </a:p>
          <a:p>
            <a:r>
              <a:rPr lang="en-US" sz="1400" dirty="0"/>
              <a:t>Each item on the BuzzFeed site is itself a </a:t>
            </a:r>
            <a:r>
              <a:rPr lang="en-US" sz="1400" b="1" dirty="0"/>
              <a:t>bottleneck</a:t>
            </a:r>
            <a:r>
              <a:rPr lang="en-US" sz="1400" dirty="0"/>
              <a:t>, as it requires the users </a:t>
            </a:r>
            <a:r>
              <a:rPr lang="en-US" sz="1400" b="1" dirty="0"/>
              <a:t>short term memory</a:t>
            </a:r>
            <a:r>
              <a:rPr lang="en-US" sz="1400" dirty="0"/>
              <a:t> to differentiate between discovering the type of content they intend to consume.</a:t>
            </a:r>
          </a:p>
          <a:p>
            <a:endParaRPr lang="en-US" sz="1400" dirty="0"/>
          </a:p>
          <a:p>
            <a:endParaRPr lang="en-US" sz="1400" dirty="0"/>
          </a:p>
          <a:p>
            <a:pPr marL="0" indent="0">
              <a:buNone/>
            </a:pPr>
            <a:r>
              <a:rPr lang="en-US" sz="1400" dirty="0"/>
              <a:t>  </a:t>
            </a:r>
          </a:p>
          <a:p>
            <a:pPr marL="0" indent="0">
              <a:buNone/>
            </a:pPr>
            <a:endParaRPr lang="en-US" sz="1400" dirty="0"/>
          </a:p>
          <a:p>
            <a:r>
              <a:rPr lang="en-US" sz="1400" dirty="0"/>
              <a:t>Buzzfeed’s target audience is skewed heavily toward young women, ages 18-34. With access to digital devices, TikTok and memes, BuzzFeed’s actual audience includes anyone with a cell phone. They rely on users to share their content to other platforms.</a:t>
            </a:r>
          </a:p>
          <a:p>
            <a:r>
              <a:rPr lang="en-US" sz="1400" dirty="0"/>
              <a:t>While older, more sophisticated viewers can parse out ads versus journalism, younger users cannot. By combining ads in articles, BuzzFeed is relying on technology addiction and FOMO (fear of missing out) to get and hold young consumers’ attention. This is unethical, as it confuses the user and constantly pushes unintended content. </a:t>
            </a:r>
          </a:p>
          <a:p>
            <a:r>
              <a:rPr lang="en-US" sz="1400" dirty="0"/>
              <a:t>By failing to make two simple changes to their site, BuzzFeed creates and perpetuates a distrust in online journalism and consumption of news online.</a:t>
            </a:r>
          </a:p>
          <a:p>
            <a:r>
              <a:rPr lang="en-US" sz="1400" dirty="0"/>
              <a:t>BuzzFeed should alter their news articles to be more aware of  Targeting young people</a:t>
            </a:r>
          </a:p>
          <a:p>
            <a:r>
              <a:rPr lang="en-US" sz="1400" dirty="0"/>
              <a:t>Teaching younger users to trust unreliable sources, such as those that advertise within perceived news articles. </a:t>
            </a:r>
          </a:p>
          <a:p>
            <a:endParaRPr lang="en-US" sz="1300" dirty="0"/>
          </a:p>
        </p:txBody>
      </p:sp>
      <p:sp>
        <p:nvSpPr>
          <p:cNvPr id="2" name="Title 1">
            <a:extLst>
              <a:ext uri="{FF2B5EF4-FFF2-40B4-BE49-F238E27FC236}">
                <a16:creationId xmlns:a16="http://schemas.microsoft.com/office/drawing/2014/main" id="{14B29DF0-55A3-3742-9DBC-E67EA14AE64C}"/>
              </a:ext>
            </a:extLst>
          </p:cNvPr>
          <p:cNvSpPr txBox="1">
            <a:spLocks/>
          </p:cNvSpPr>
          <p:nvPr/>
        </p:nvSpPr>
        <p:spPr>
          <a:xfrm>
            <a:off x="336883" y="396470"/>
            <a:ext cx="7320924" cy="7567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dirty="0"/>
              <a:t>BuzzFeed’s influence expands beyond their own website.</a:t>
            </a:r>
          </a:p>
        </p:txBody>
      </p:sp>
      <p:sp>
        <p:nvSpPr>
          <p:cNvPr id="10" name="Rectangle 9">
            <a:extLst>
              <a:ext uri="{FF2B5EF4-FFF2-40B4-BE49-F238E27FC236}">
                <a16:creationId xmlns:a16="http://schemas.microsoft.com/office/drawing/2014/main" id="{FD15C991-7561-374B-B345-C1372467E764}"/>
              </a:ext>
            </a:extLst>
          </p:cNvPr>
          <p:cNvSpPr/>
          <p:nvPr/>
        </p:nvSpPr>
        <p:spPr>
          <a:xfrm>
            <a:off x="2087122" y="2400838"/>
            <a:ext cx="3820444" cy="9814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US" sz="1400" dirty="0"/>
              <a:t>BuzzFeed should</a:t>
            </a:r>
          </a:p>
          <a:p>
            <a:pPr marL="342900" lvl="0" indent="-342900">
              <a:spcAft>
                <a:spcPts val="600"/>
              </a:spcAft>
              <a:buAutoNum type="arabicPeriod"/>
            </a:pPr>
            <a:r>
              <a:rPr lang="en-US" sz="1400" dirty="0"/>
              <a:t>Delineate news articles from advertisements</a:t>
            </a:r>
          </a:p>
          <a:p>
            <a:pPr marL="342900" lvl="0" indent="-342900">
              <a:spcAft>
                <a:spcPts val="600"/>
              </a:spcAft>
              <a:buAutoNum type="arabicPeriod"/>
            </a:pPr>
            <a:r>
              <a:rPr lang="en-US" sz="1400" dirty="0"/>
              <a:t>Eliminate article/ ad crossover</a:t>
            </a:r>
          </a:p>
        </p:txBody>
      </p:sp>
      <p:pic>
        <p:nvPicPr>
          <p:cNvPr id="14" name="Picture 13" descr="A person posing for the camera&#10;&#10;Description automatically generated">
            <a:extLst>
              <a:ext uri="{FF2B5EF4-FFF2-40B4-BE49-F238E27FC236}">
                <a16:creationId xmlns:a16="http://schemas.microsoft.com/office/drawing/2014/main" id="{FBB5E22F-18B4-504D-B57F-CC96DACA2F1D}"/>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b="8556"/>
          <a:stretch/>
        </p:blipFill>
        <p:spPr>
          <a:xfrm>
            <a:off x="9773425" y="3735923"/>
            <a:ext cx="2196324" cy="1129736"/>
          </a:xfrm>
          <a:prstGeom prst="rect">
            <a:avLst/>
          </a:prstGeom>
        </p:spPr>
      </p:pic>
    </p:spTree>
    <p:extLst>
      <p:ext uri="{BB962C8B-B14F-4D97-AF65-F5344CB8AC3E}">
        <p14:creationId xmlns:p14="http://schemas.microsoft.com/office/powerpoint/2010/main" val="336442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EEE7-2B14-DC49-9632-5B90AC101A83}"/>
              </a:ext>
            </a:extLst>
          </p:cNvPr>
          <p:cNvSpPr>
            <a:spLocks noGrp="1"/>
          </p:cNvSpPr>
          <p:nvPr>
            <p:ph type="title"/>
          </p:nvPr>
        </p:nvSpPr>
        <p:spPr>
          <a:xfrm>
            <a:off x="608264" y="310236"/>
            <a:ext cx="5487736" cy="1041999"/>
          </a:xfrm>
        </p:spPr>
        <p:txBody>
          <a:bodyPr>
            <a:normAutofit/>
          </a:bodyPr>
          <a:lstStyle/>
          <a:p>
            <a:pPr algn="ctr"/>
            <a:r>
              <a:rPr lang="en-US" sz="2500" dirty="0"/>
              <a:t>Changes to BuzzFeed User Interface will make an immediate and direct impact. </a:t>
            </a:r>
          </a:p>
        </p:txBody>
      </p:sp>
      <p:sp>
        <p:nvSpPr>
          <p:cNvPr id="3" name="Content Placeholder 2">
            <a:extLst>
              <a:ext uri="{FF2B5EF4-FFF2-40B4-BE49-F238E27FC236}">
                <a16:creationId xmlns:a16="http://schemas.microsoft.com/office/drawing/2014/main" id="{BBEB4D61-6EE4-9345-80E3-4AB9DE2D1311}"/>
              </a:ext>
            </a:extLst>
          </p:cNvPr>
          <p:cNvSpPr>
            <a:spLocks noGrp="1"/>
          </p:cNvSpPr>
          <p:nvPr>
            <p:ph idx="1"/>
          </p:nvPr>
        </p:nvSpPr>
        <p:spPr>
          <a:xfrm>
            <a:off x="818147" y="1725195"/>
            <a:ext cx="5149516" cy="4934864"/>
          </a:xfrm>
        </p:spPr>
        <p:txBody>
          <a:bodyPr>
            <a:normAutofit/>
          </a:bodyPr>
          <a:lstStyle/>
          <a:p>
            <a:pPr marL="0" indent="0">
              <a:buNone/>
            </a:pPr>
            <a:r>
              <a:rPr lang="en-US" sz="1600" dirty="0"/>
              <a:t>Business metrics can be tracked before and after the suggested changes are made.</a:t>
            </a:r>
          </a:p>
          <a:p>
            <a:pPr marL="342900" indent="-342900">
              <a:buFont typeface="+mj-lt"/>
              <a:buAutoNum type="arabicPeriod"/>
            </a:pPr>
            <a:r>
              <a:rPr lang="en-US" sz="1600" dirty="0"/>
              <a:t>Visual differentiation between ads will require less working memory and users will remain on the site for a longer duration of time.</a:t>
            </a:r>
          </a:p>
          <a:p>
            <a:pPr marL="342900" indent="-342900">
              <a:buFont typeface="+mj-lt"/>
              <a:buAutoNum type="arabicPeriod"/>
            </a:pPr>
            <a:r>
              <a:rPr lang="en-US" sz="1600" dirty="0"/>
              <a:t>It is possible that ad consumption and click-throughs will decline, however the site credibility will improve. As the site regains its reputation for quality content, the advertisers will continue to invest.</a:t>
            </a:r>
          </a:p>
          <a:p>
            <a:pPr marL="342900" indent="-342900">
              <a:buFont typeface="+mj-lt"/>
              <a:buAutoNum type="arabicPeriod"/>
            </a:pPr>
            <a:r>
              <a:rPr lang="en-US" sz="1600" dirty="0"/>
              <a:t>BuzzFeed memes will have an increased sharing, as users will feel more confident that the articles are based in fact, and not cleverly hidden ads.</a:t>
            </a:r>
          </a:p>
          <a:p>
            <a:pPr marL="342900" indent="-342900">
              <a:buFont typeface="+mj-lt"/>
              <a:buAutoNum type="arabicPeriod"/>
            </a:pPr>
            <a:r>
              <a:rPr lang="en-US" sz="1600" dirty="0"/>
              <a:t>Industry watchdogs will notice the changes and BuzzFeed.com may again compete for website awards.</a:t>
            </a:r>
          </a:p>
          <a:p>
            <a:pPr marL="342900" indent="-342900">
              <a:buFont typeface="+mj-lt"/>
              <a:buAutoNum type="arabicPeriod"/>
            </a:pPr>
            <a:r>
              <a:rPr lang="en-US" sz="1600" dirty="0"/>
              <a:t>Parents of 13-year-old girls may again consider letting their daughter read BuzzFeed and refer to it as a credible source of information. </a:t>
            </a:r>
          </a:p>
        </p:txBody>
      </p:sp>
      <p:sp>
        <p:nvSpPr>
          <p:cNvPr id="10" name="Subtitle 2">
            <a:extLst>
              <a:ext uri="{FF2B5EF4-FFF2-40B4-BE49-F238E27FC236}">
                <a16:creationId xmlns:a16="http://schemas.microsoft.com/office/drawing/2014/main" id="{5D4BA95B-E584-2243-97CB-2C99B494E29A}"/>
              </a:ext>
            </a:extLst>
          </p:cNvPr>
          <p:cNvSpPr txBox="1">
            <a:spLocks/>
          </p:cNvSpPr>
          <p:nvPr/>
        </p:nvSpPr>
        <p:spPr>
          <a:xfrm>
            <a:off x="0" y="7013105"/>
            <a:ext cx="9144000" cy="563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Slide 5: THE RESULT. Identify what business outcome metric (usage, satisfaction) should be measured before and after the changes are implemented.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close up of a sign&#10;&#10;Description automatically generated">
            <a:extLst>
              <a:ext uri="{FF2B5EF4-FFF2-40B4-BE49-F238E27FC236}">
                <a16:creationId xmlns:a16="http://schemas.microsoft.com/office/drawing/2014/main" id="{240B2AC5-5120-944B-988D-C0A6E8FEEB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45005" y="565721"/>
            <a:ext cx="3134237" cy="58923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DF13C99-A6EC-C544-8FE1-6DE0302EA27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91537" y="388498"/>
            <a:ext cx="1491913" cy="798549"/>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EEB79F1D-28C5-A441-9785-C1339AF74490}"/>
              </a:ext>
            </a:extLst>
          </p:cNvPr>
          <p:cNvPicPr>
            <a:picLocks noChangeAspect="1"/>
          </p:cNvPicPr>
          <p:nvPr/>
        </p:nvPicPr>
        <p:blipFill>
          <a:blip r:embed="rId6"/>
          <a:stretch>
            <a:fillRect/>
          </a:stretch>
        </p:blipFill>
        <p:spPr>
          <a:xfrm>
            <a:off x="7245005" y="1451600"/>
            <a:ext cx="4738445" cy="170554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7797D257-E2A7-A44C-8B58-5073CC8F59E6}"/>
              </a:ext>
            </a:extLst>
          </p:cNvPr>
          <p:cNvPicPr>
            <a:picLocks noChangeAspect="1"/>
          </p:cNvPicPr>
          <p:nvPr/>
        </p:nvPicPr>
        <p:blipFill>
          <a:blip r:embed="rId7"/>
          <a:stretch>
            <a:fillRect/>
          </a:stretch>
        </p:blipFill>
        <p:spPr>
          <a:xfrm>
            <a:off x="7245005" y="3210114"/>
            <a:ext cx="4738446" cy="2984074"/>
          </a:xfrm>
          <a:prstGeom prst="rect">
            <a:avLst/>
          </a:prstGeom>
          <a:ln>
            <a:solidFill>
              <a:schemeClr val="bg2">
                <a:lumMod val="90000"/>
              </a:schemeClr>
            </a:solidFill>
          </a:ln>
        </p:spPr>
      </p:pic>
      <p:pic>
        <p:nvPicPr>
          <p:cNvPr id="30" name="Picture 29" descr="A picture containing building&#10;&#10;Description automatically generated">
            <a:extLst>
              <a:ext uri="{FF2B5EF4-FFF2-40B4-BE49-F238E27FC236}">
                <a16:creationId xmlns:a16="http://schemas.microsoft.com/office/drawing/2014/main" id="{AB6700A9-9487-8B46-A070-A3BE3BF95D8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870469" y="1240017"/>
            <a:ext cx="1314353" cy="2109537"/>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9F75E9D0-E69C-F642-9E1B-F83E589A7FE7}"/>
              </a:ext>
            </a:extLst>
          </p:cNvPr>
          <p:cNvPicPr>
            <a:picLocks noChangeAspect="1"/>
          </p:cNvPicPr>
          <p:nvPr/>
        </p:nvPicPr>
        <p:blipFill rotWithShape="1">
          <a:blip r:embed="rId10"/>
          <a:srcRect b="51529"/>
          <a:stretch/>
        </p:blipFill>
        <p:spPr>
          <a:xfrm>
            <a:off x="7237206" y="6269827"/>
            <a:ext cx="4779550" cy="588173"/>
          </a:xfrm>
          <a:prstGeom prst="rect">
            <a:avLst/>
          </a:prstGeom>
        </p:spPr>
      </p:pic>
      <p:sp>
        <p:nvSpPr>
          <p:cNvPr id="11" name="Up Arrow 10">
            <a:extLst>
              <a:ext uri="{FF2B5EF4-FFF2-40B4-BE49-F238E27FC236}">
                <a16:creationId xmlns:a16="http://schemas.microsoft.com/office/drawing/2014/main" id="{6776251E-E3F9-9046-B1FE-19F440873925}"/>
              </a:ext>
            </a:extLst>
          </p:cNvPr>
          <p:cNvSpPr/>
          <p:nvPr/>
        </p:nvSpPr>
        <p:spPr>
          <a:xfrm>
            <a:off x="8045117" y="3240055"/>
            <a:ext cx="3535589" cy="3602334"/>
          </a:xfrm>
          <a:prstGeom prst="upArrow">
            <a:avLst>
              <a:gd name="adj1" fmla="val 50000"/>
              <a:gd name="adj2" fmla="val 518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Ad revenue</a:t>
            </a:r>
          </a:p>
          <a:p>
            <a:pPr algn="ctr"/>
            <a:endParaRPr lang="en-US" sz="1600" b="1" dirty="0">
              <a:solidFill>
                <a:schemeClr val="bg1"/>
              </a:solidFill>
            </a:endParaRPr>
          </a:p>
          <a:p>
            <a:pPr algn="ctr"/>
            <a:r>
              <a:rPr lang="en-US" sz="1600" b="1" dirty="0">
                <a:solidFill>
                  <a:schemeClr val="bg1"/>
                </a:solidFill>
              </a:rPr>
              <a:t>User retention</a:t>
            </a:r>
          </a:p>
          <a:p>
            <a:pPr algn="ctr"/>
            <a:endParaRPr lang="en-US" sz="1600" b="1" dirty="0">
              <a:solidFill>
                <a:schemeClr val="bg1"/>
              </a:solidFill>
            </a:endParaRPr>
          </a:p>
          <a:p>
            <a:pPr algn="ctr"/>
            <a:r>
              <a:rPr lang="en-US" sz="1600" b="1" dirty="0">
                <a:solidFill>
                  <a:schemeClr val="bg1"/>
                </a:solidFill>
              </a:rPr>
              <a:t>Memes shared</a:t>
            </a:r>
          </a:p>
          <a:p>
            <a:pPr algn="ctr"/>
            <a:endParaRPr lang="en-US" sz="1600" b="1" dirty="0">
              <a:solidFill>
                <a:schemeClr val="bg1"/>
              </a:solidFill>
            </a:endParaRPr>
          </a:p>
          <a:p>
            <a:pPr algn="ctr"/>
            <a:r>
              <a:rPr lang="en-US" sz="1600" b="1" dirty="0">
                <a:solidFill>
                  <a:schemeClr val="bg1"/>
                </a:solidFill>
              </a:rPr>
              <a:t>User satisfaction</a:t>
            </a:r>
          </a:p>
          <a:p>
            <a:pPr algn="ctr"/>
            <a:endParaRPr lang="en-US" sz="1600" b="1" dirty="0">
              <a:solidFill>
                <a:schemeClr val="bg1"/>
              </a:solidFill>
            </a:endParaRPr>
          </a:p>
          <a:p>
            <a:pPr algn="ctr"/>
            <a:r>
              <a:rPr lang="en-US" sz="1600" b="1" dirty="0">
                <a:solidFill>
                  <a:schemeClr val="bg1"/>
                </a:solidFill>
              </a:rPr>
              <a:t>Industry feedback</a:t>
            </a:r>
          </a:p>
        </p:txBody>
      </p:sp>
    </p:spTree>
    <p:extLst>
      <p:ext uri="{BB962C8B-B14F-4D97-AF65-F5344CB8AC3E}">
        <p14:creationId xmlns:p14="http://schemas.microsoft.com/office/powerpoint/2010/main" val="13817514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1297</Words>
  <Application>Microsoft Macintosh PowerPoint</Application>
  <PresentationFormat>Widescreen</PresentationFormat>
  <Paragraphs>85</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Bradley Hand ITC</vt:lpstr>
      <vt:lpstr>Calibri</vt:lpstr>
      <vt:lpstr>Calibri Light</vt:lpstr>
      <vt:lpstr>Wingdings</vt:lpstr>
      <vt:lpstr>1_Office Theme</vt:lpstr>
      <vt:lpstr>Perception/ Memory Applied Analysis Assignment #2</vt:lpstr>
      <vt:lpstr>When BuzzFeed journalism content and advertisements compete for attention, user confidence drops. </vt:lpstr>
      <vt:lpstr>PowerPoint Presentation</vt:lpstr>
      <vt:lpstr>BuzzFeed should format articles and advertisements using consistent color palettes and placement.    </vt:lpstr>
      <vt:lpstr>PowerPoint Presentation</vt:lpstr>
      <vt:lpstr>Changes to BuzzFeed User Interface will make an immediate and direct impact.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Memory Applied Analysis Assignment #2</dc:title>
  <dc:creator>Alyssa Hagen</dc:creator>
  <cp:lastModifiedBy>Alyssa Hagen</cp:lastModifiedBy>
  <cp:revision>13</cp:revision>
  <dcterms:created xsi:type="dcterms:W3CDTF">2020-01-25T23:18:52Z</dcterms:created>
  <dcterms:modified xsi:type="dcterms:W3CDTF">2020-01-26T01:33:17Z</dcterms:modified>
</cp:coreProperties>
</file>